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381" r:id="rId3"/>
    <p:sldId id="382" r:id="rId4"/>
    <p:sldId id="258" r:id="rId5"/>
    <p:sldId id="387" r:id="rId6"/>
    <p:sldId id="380" r:id="rId7"/>
    <p:sldId id="374" r:id="rId8"/>
    <p:sldId id="377" r:id="rId9"/>
    <p:sldId id="385" r:id="rId10"/>
    <p:sldId id="261" r:id="rId11"/>
    <p:sldId id="262" r:id="rId12"/>
    <p:sldId id="263" r:id="rId13"/>
    <p:sldId id="264" r:id="rId14"/>
    <p:sldId id="265" r:id="rId15"/>
    <p:sldId id="386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Gst3YCdz/Pmh+fWXpdMFZbtvx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3F7CE7A-6C43-4DC7-8214-CED88FEAEA99}">
  <a:tblStyle styleId="{D3F7CE7A-6C43-4DC7-8214-CED88FEAEA9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7"/>
          </a:solidFill>
        </a:fill>
      </a:tcStyle>
    </a:wholeTbl>
    <a:band1H>
      <a:tcTxStyle/>
      <a:tcStyle>
        <a:tcBdr/>
        <a:fill>
          <a:solidFill>
            <a:srgbClr val="CBD0C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0CC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>
        <p:scale>
          <a:sx n="114" d="100"/>
          <a:sy n="114" d="100"/>
        </p:scale>
        <p:origin x="-21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1"/>
  <c:style val="2"/>
  <c:chart>
    <c:title>
      <c:tx>
        <c:rich>
          <a:bodyPr/>
          <a:lstStyle/>
          <a:p>
            <a:pPr>
              <a:defRPr sz="1800" b="1"/>
            </a:pPr>
            <a:r>
              <a:rPr lang="en-US" sz="1800" b="1" dirty="0"/>
              <a:t>Subscriber Homes by Adoption (millions)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Homes (millions)</c:v>
          </c:tx>
          <c:invertIfNegative val="1"/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10%</c:v>
              </c:pt>
              <c:pt idx="1">
                <c:v>25%</c:v>
              </c:pt>
              <c:pt idx="2">
                <c:v>50%</c:v>
              </c:pt>
              <c:pt idx="3">
                <c:v>100%</c:v>
              </c:pt>
            </c:strLit>
          </c:cat>
          <c:val>
            <c:numLit>
              <c:formatCode>0.0</c:formatCode>
              <c:ptCount val="4"/>
              <c:pt idx="0">
                <c:v>9.8000000000000007</c:v>
              </c:pt>
              <c:pt idx="1">
                <c:v>24.5</c:v>
              </c:pt>
              <c:pt idx="2">
                <c:v>49</c:v>
              </c:pt>
              <c:pt idx="3">
                <c:v>98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4F-40AC-AE33-8DA47C9D96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2660992"/>
        <c:axId val="121902144"/>
      </c:barChart>
      <c:catAx>
        <c:axId val="192660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21902144"/>
        <c:crosses val="autoZero"/>
        <c:auto val="1"/>
        <c:lblAlgn val="ctr"/>
        <c:lblOffset val="100"/>
        <c:noMultiLvlLbl val="0"/>
      </c:catAx>
      <c:valAx>
        <c:axId val="12190214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926609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1"/>
  </c:char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2735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59db4fad1_0_38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3f59db4fad1_0_38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g3f59db4fad1_0_3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3f59db4fad1_0_3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3f59db4fad1_0_3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9db4fad1_0_39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3f59db4fad1_0_39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g3f59db4fad1_0_3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3f59db4fad1_0_3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3f59db4fad1_0_3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9db4fad1_0_40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3f59db4fad1_0_4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3f59db4fad1_0_4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g3f59db4fad1_0_4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9db4fad1_0_40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3f59db4fad1_0_4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3f59db4fad1_0_40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9db4fad1_0_40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3f59db4fad1_0_40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7897B"/>
              </a:buClr>
              <a:buSzPts val="2400"/>
              <a:buNone/>
              <a:defRPr sz="2400">
                <a:solidFill>
                  <a:srgbClr val="77897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2000"/>
              <a:buNone/>
              <a:defRPr sz="2000">
                <a:solidFill>
                  <a:srgbClr val="77897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800"/>
              <a:buNone/>
              <a:defRPr sz="1800">
                <a:solidFill>
                  <a:srgbClr val="77897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g3f59db4fad1_0_40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3f59db4fad1_0_40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3f59db4fad1_0_4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9db4fad1_0_4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3f59db4fad1_0_4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g3f59db4fad1_0_4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g3f59db4fad1_0_4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3f59db4fad1_0_4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3f59db4fad1_0_4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9db4fad1_0_4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3f59db4fad1_0_4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g3f59db4fad1_0_4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3f59db4fad1_0_4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g3f59db4fad1_0_4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g3f59db4fad1_0_4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3f59db4fad1_0_4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3f59db4fad1_0_4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59db4fad1_0_4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3f59db4fad1_0_4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2" name="Google Shape;142;g3f59db4fad1_0_4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3" name="Google Shape;143;g3f59db4fad1_0_4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3f59db4fad1_0_4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3f59db4fad1_0_4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9db4fad1_0_4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3f59db4fad1_0_4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g3f59db4fad1_0_4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" name="Google Shape;150;g3f59db4fad1_0_4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3f59db4fad1_0_4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g3f59db4fad1_0_4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59db4fad1_0_4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3f59db4fad1_0_445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g3f59db4fad1_0_4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3f59db4fad1_0_4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3f59db4fad1_0_4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59db4fad1_0_451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g3f59db4fad1_0_451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g3f59db4fad1_0_4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3f59db4fad1_0_4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3f59db4fad1_0_4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7897B"/>
              </a:buClr>
              <a:buSzPts val="2400"/>
              <a:buNone/>
              <a:defRPr sz="2400">
                <a:solidFill>
                  <a:srgbClr val="77897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2000"/>
              <a:buNone/>
              <a:defRPr sz="2000">
                <a:solidFill>
                  <a:srgbClr val="77897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800"/>
              <a:buNone/>
              <a:defRPr sz="1800">
                <a:solidFill>
                  <a:srgbClr val="77897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7897B"/>
              </a:buClr>
              <a:buSzPts val="1600"/>
              <a:buNone/>
              <a:defRPr sz="1600">
                <a:solidFill>
                  <a:srgbClr val="77897B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2"/>
          <p:cNvSpPr/>
          <p:nvPr/>
        </p:nvSpPr>
        <p:spPr>
          <a:xfrm>
            <a:off x="0" y="0"/>
            <a:ext cx="12192000" cy="636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2"/>
          <p:cNvSpPr/>
          <p:nvPr/>
        </p:nvSpPr>
        <p:spPr>
          <a:xfrm>
            <a:off x="457200" y="6553200"/>
            <a:ext cx="11277600" cy="19200"/>
          </a:xfrm>
          <a:prstGeom prst="rect">
            <a:avLst/>
          </a:prstGeom>
          <a:solidFill>
            <a:srgbClr val="C2DD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2"/>
          <p:cNvSpPr/>
          <p:nvPr/>
        </p:nvSpPr>
        <p:spPr>
          <a:xfrm>
            <a:off x="457200" y="6604000"/>
            <a:ext cx="76200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EnergyCite, Inc.     |     Advisors: Keningford Partners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9db4fad1_0_3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9" name="Google Shape;89;g3f59db4fad1_0_3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g3f59db4fad1_0_3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g3f59db4fad1_0_3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g3f59db4fad1_0_3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7897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g3f59db4fad1_0_379"/>
          <p:cNvSpPr/>
          <p:nvPr/>
        </p:nvSpPr>
        <p:spPr>
          <a:xfrm>
            <a:off x="0" y="0"/>
            <a:ext cx="12192000" cy="636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f59db4fad1_0_379"/>
          <p:cNvSpPr/>
          <p:nvPr/>
        </p:nvSpPr>
        <p:spPr>
          <a:xfrm>
            <a:off x="457200" y="6553200"/>
            <a:ext cx="11277600" cy="19200"/>
          </a:xfrm>
          <a:prstGeom prst="rect">
            <a:avLst/>
          </a:prstGeom>
          <a:solidFill>
            <a:srgbClr val="C2DD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3f59db4fad1_0_379"/>
          <p:cNvSpPr/>
          <p:nvPr/>
        </p:nvSpPr>
        <p:spPr>
          <a:xfrm>
            <a:off x="457200" y="6604000"/>
            <a:ext cx="76200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EnergyCite, Inc.     |     Advisors: Keningford Partners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"/>
          <p:cNvSpPr txBox="1">
            <a:spLocks noGrp="1"/>
          </p:cNvSpPr>
          <p:nvPr>
            <p:ph type="subTitle" idx="1"/>
          </p:nvPr>
        </p:nvSpPr>
        <p:spPr>
          <a:xfrm>
            <a:off x="-2" y="2557332"/>
            <a:ext cx="12192000" cy="12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2400"/>
              <a:buNone/>
            </a:pPr>
            <a:r>
              <a:rPr lang="en-US" b="1" i="1">
                <a:solidFill>
                  <a:srgbClr val="1E5631"/>
                </a:solidFill>
              </a:rPr>
              <a:t>Where Smart Energy Was Born</a:t>
            </a:r>
            <a:r>
              <a:rPr lang="en-US" b="1">
                <a:solidFill>
                  <a:srgbClr val="1E5631"/>
                </a:solidFill>
              </a:rPr>
              <a:t/>
            </a:r>
            <a:br>
              <a:rPr lang="en-US" b="1">
                <a:solidFill>
                  <a:srgbClr val="1E5631"/>
                </a:solidFill>
              </a:rPr>
            </a:br>
            <a:r>
              <a:rPr lang="en-US" b="1">
                <a:solidFill>
                  <a:srgbClr val="1E5631"/>
                </a:solidFill>
              </a:rPr>
              <a:t>Patented real-time home energy management delivered through U.S. utilities</a:t>
            </a:r>
            <a:endParaRPr/>
          </a:p>
        </p:txBody>
      </p:sp>
      <p:sp>
        <p:nvSpPr>
          <p:cNvPr id="170" name="Google Shape;170;p1"/>
          <p:cNvSpPr/>
          <p:nvPr/>
        </p:nvSpPr>
        <p:spPr>
          <a:xfrm>
            <a:off x="762000" y="4891738"/>
            <a:ext cx="3174900" cy="88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Years in business</a:t>
            </a:r>
            <a:endParaRPr/>
          </a:p>
        </p:txBody>
      </p:sp>
      <p:sp>
        <p:nvSpPr>
          <p:cNvPr id="171" name="Google Shape;171;p1"/>
          <p:cNvSpPr/>
          <p:nvPr/>
        </p:nvSpPr>
        <p:spPr>
          <a:xfrm>
            <a:off x="4508500" y="4891738"/>
            <a:ext cx="3174900" cy="88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Granted patents</a:t>
            </a:r>
            <a:endParaRPr/>
          </a:p>
        </p:txBody>
      </p:sp>
      <p:sp>
        <p:nvSpPr>
          <p:cNvPr id="172" name="Google Shape;172;p1"/>
          <p:cNvSpPr/>
          <p:nvPr/>
        </p:nvSpPr>
        <p:spPr>
          <a:xfrm>
            <a:off x="8255000" y="4891738"/>
            <a:ext cx="3174900" cy="88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98M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Projected Served Market Segment in 3 years</a:t>
            </a:r>
            <a:endParaRPr/>
          </a:p>
        </p:txBody>
      </p:sp>
      <p:pic>
        <p:nvPicPr>
          <p:cNvPr id="173" name="Google Shape;173;p1" descr="EnergyCi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5120" y="1091463"/>
            <a:ext cx="8621760" cy="98072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"/>
          <p:cNvSpPr txBox="1"/>
          <p:nvPr/>
        </p:nvSpPr>
        <p:spPr>
          <a:xfrm>
            <a:off x="762000" y="3898452"/>
            <a:ext cx="10668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Investor Pitch   •   $5M Raise</a:t>
            </a:r>
            <a:endParaRPr/>
          </a:p>
        </p:txBody>
      </p:sp>
      <p:sp>
        <p:nvSpPr>
          <p:cNvPr id="175" name="Google Shape;175;p1"/>
          <p:cNvSpPr/>
          <p:nvPr/>
        </p:nvSpPr>
        <p:spPr>
          <a:xfrm>
            <a:off x="762000" y="4739338"/>
            <a:ext cx="10668000" cy="177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"/>
          <p:cNvSpPr/>
          <p:nvPr/>
        </p:nvSpPr>
        <p:spPr>
          <a:xfrm>
            <a:off x="762000" y="5907738"/>
            <a:ext cx="10668000" cy="177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"/>
          <p:cNvSpPr/>
          <p:nvPr/>
        </p:nvSpPr>
        <p:spPr>
          <a:xfrm>
            <a:off x="4152900" y="4891738"/>
            <a:ext cx="17700" cy="9144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"/>
          <p:cNvSpPr/>
          <p:nvPr/>
        </p:nvSpPr>
        <p:spPr>
          <a:xfrm>
            <a:off x="7899400" y="4891738"/>
            <a:ext cx="17700" cy="9144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"/>
          <p:cNvSpPr txBox="1"/>
          <p:nvPr/>
        </p:nvSpPr>
        <p:spPr>
          <a:xfrm>
            <a:off x="6350000" y="279400"/>
            <a:ext cx="5079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Keningford Partners</a:t>
            </a:r>
            <a:endParaRPr/>
          </a:p>
        </p:txBody>
      </p:sp>
      <p:sp>
        <p:nvSpPr>
          <p:cNvPr id="180" name="Google Shape;180;p1"/>
          <p:cNvSpPr txBox="1"/>
          <p:nvPr/>
        </p:nvSpPr>
        <p:spPr>
          <a:xfrm>
            <a:off x="762000" y="279400"/>
            <a:ext cx="3810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PROJECT ENERGYCITE  |  REF. EC-2026-001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79529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"/>
          <p:cNvSpPr txBox="1">
            <a:spLocks noGrp="1"/>
          </p:cNvSpPr>
          <p:nvPr>
            <p:ph type="title"/>
          </p:nvPr>
        </p:nvSpPr>
        <p:spPr>
          <a:xfrm>
            <a:off x="838200" y="580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Competitive Moat</a:t>
            </a:r>
            <a:endParaRPr/>
          </a:p>
        </p:txBody>
      </p:sp>
      <p:sp>
        <p:nvSpPr>
          <p:cNvPr id="271" name="Google Shape;271;p7"/>
          <p:cNvSpPr txBox="1">
            <a:spLocks noGrp="1"/>
          </p:cNvSpPr>
          <p:nvPr>
            <p:ph type="body" idx="1"/>
          </p:nvPr>
        </p:nvSpPr>
        <p:spPr>
          <a:xfrm>
            <a:off x="838200" y="999043"/>
            <a:ext cx="6470400" cy="5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85750" lvl="0" indent="-2857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7 patents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1">
                <a:solidFill>
                  <a:srgbClr val="1E5631"/>
                </a:solidFill>
              </a:rPr>
              <a:t>Cover the whole system</a:t>
            </a:r>
            <a:r>
              <a:rPr lang="en-US" sz="2000" b="0">
                <a:solidFill>
                  <a:srgbClr val="1E5631"/>
                </a:solidFill>
              </a:rPr>
              <a:t>: the smart meter, the system link, and the in-home display app.</a:t>
            </a:r>
            <a:endParaRPr/>
          </a:p>
          <a:p>
            <a:pPr marL="285750" lvl="0" indent="-285750" algn="l" rtl="0">
              <a:lnSpc>
                <a:spcPct val="170000"/>
              </a:lnSpc>
              <a:spcBef>
                <a:spcPts val="10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Hard to replicate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The company believes rivals </a:t>
            </a:r>
            <a:r>
              <a:rPr lang="en-US" sz="2000" b="1">
                <a:solidFill>
                  <a:srgbClr val="1E5631"/>
                </a:solidFill>
              </a:rPr>
              <a:t>can't match this real-time experience</a:t>
            </a:r>
            <a:r>
              <a:rPr lang="en-US" sz="2000" b="0">
                <a:solidFill>
                  <a:srgbClr val="1E5631"/>
                </a:solidFill>
              </a:rPr>
              <a:t> without risking infringement.</a:t>
            </a:r>
            <a:endParaRPr/>
          </a:p>
          <a:p>
            <a:pPr marL="285750" lvl="0" indent="-285750" algn="l" rtl="0">
              <a:lnSpc>
                <a:spcPct val="170000"/>
              </a:lnSpc>
              <a:spcBef>
                <a:spcPts val="10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Built-in channel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1">
                <a:solidFill>
                  <a:srgbClr val="1E5631"/>
                </a:solidFill>
              </a:rPr>
              <a:t>Sold by the utility itself</a:t>
            </a:r>
            <a:r>
              <a:rPr lang="en-US" sz="2000" b="0">
                <a:solidFill>
                  <a:srgbClr val="1E5631"/>
                </a:solidFill>
              </a:rPr>
              <a:t>, reaching customers directly.</a:t>
            </a:r>
            <a:endParaRPr/>
          </a:p>
          <a:p>
            <a:pPr marL="285750" lvl="0" indent="-285750" algn="l" rtl="0">
              <a:lnSpc>
                <a:spcPct val="170000"/>
              </a:lnSpc>
              <a:spcBef>
                <a:spcPts val="10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No new hardware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Runs on the utility's </a:t>
            </a:r>
            <a:r>
              <a:rPr lang="en-US" sz="2000" b="1">
                <a:solidFill>
                  <a:srgbClr val="1E5631"/>
                </a:solidFill>
              </a:rPr>
              <a:t>existing smart meter</a:t>
            </a:r>
            <a:r>
              <a:rPr lang="en-US" sz="2000" b="0">
                <a:solidFill>
                  <a:srgbClr val="1E5631"/>
                </a:solidFill>
              </a:rPr>
              <a:t>.</a:t>
            </a:r>
            <a:endParaRPr/>
          </a:p>
        </p:txBody>
      </p:sp>
      <p:pic>
        <p:nvPicPr>
          <p:cNvPr id="272" name="Google Shape;272;p7" descr="smart syst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6299" y="2324606"/>
            <a:ext cx="5368040" cy="332281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7"/>
          <p:cNvSpPr/>
          <p:nvPr/>
        </p:nvSpPr>
        <p:spPr>
          <a:xfrm>
            <a:off x="838200" y="1089467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0" name="Patent Status Note"/>
          <p:cNvSpPr txBox="1"/>
          <p:nvPr/>
        </p:nvSpPr>
        <p:spPr>
          <a:xfrm>
            <a:off x="838200" y="6263087"/>
            <a:ext cx="10515600" cy="2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Patent status: one of the seven granted patents lapsed after a maintenance-fee filing was missed by prior counsel. New patent counsel has petitioned the USPTO for reinstatement.</a:t>
            </a:r>
            <a:endParaRPr dirty="0"/>
          </a:p>
        </p:txBody>
      </p:sp>
      <p:sp>
        <p:nvSpPr>
          <p:cNvPr id="9011" name="AI Patent Filing Note"/>
          <p:cNvSpPr txBox="1"/>
          <p:nvPr/>
        </p:nvSpPr>
        <p:spPr>
          <a:xfrm>
            <a:off x="6716299" y="5840467"/>
            <a:ext cx="5368040" cy="4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EnergyCite</a:t>
            </a:r>
            <a:r>
              <a:rPr lang="en-US" sz="1000" i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is also filing additional patent applications to cover the AI software aspects of its smartphone application.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Milestones</a:t>
            </a:r>
            <a:endParaRPr/>
          </a:p>
        </p:txBody>
      </p:sp>
      <p:sp>
        <p:nvSpPr>
          <p:cNvPr id="279" name="Google Shape;279;p8"/>
          <p:cNvSpPr/>
          <p:nvPr/>
        </p:nvSpPr>
        <p:spPr>
          <a:xfrm>
            <a:off x="838200" y="1612900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 rot="10800000" flipH="1">
            <a:off x="393291" y="4035566"/>
            <a:ext cx="11582400" cy="456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1399625" y="3941958"/>
            <a:ext cx="228600" cy="228600"/>
          </a:xfrm>
          <a:prstGeom prst="ellipse">
            <a:avLst/>
          </a:prstGeom>
          <a:solidFill>
            <a:srgbClr val="1E563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 txBox="1"/>
          <p:nvPr/>
        </p:nvSpPr>
        <p:spPr>
          <a:xfrm>
            <a:off x="563965" y="2774766"/>
            <a:ext cx="18999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01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2001</a:t>
            </a:r>
            <a:endParaRPr/>
          </a:p>
        </p:txBody>
      </p:sp>
      <p:sp>
        <p:nvSpPr>
          <p:cNvPr id="283" name="Google Shape;283;p8"/>
          <p:cNvSpPr txBox="1"/>
          <p:nvPr/>
        </p:nvSpPr>
        <p:spPr>
          <a:xfrm>
            <a:off x="503542" y="4299975"/>
            <a:ext cx="2017200" cy="16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Built smart metering &amp; energy management tech via predecessor USCL Corporation.</a:t>
            </a:r>
            <a:endParaRPr/>
          </a:p>
        </p:txBody>
      </p:sp>
      <p:sp>
        <p:nvSpPr>
          <p:cNvPr id="284" name="Google Shape;284;p8"/>
          <p:cNvSpPr/>
          <p:nvPr/>
        </p:nvSpPr>
        <p:spPr>
          <a:xfrm>
            <a:off x="3483944" y="3941957"/>
            <a:ext cx="228600" cy="228600"/>
          </a:xfrm>
          <a:prstGeom prst="ellipse">
            <a:avLst/>
          </a:prstGeom>
          <a:solidFill>
            <a:srgbClr val="1E563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 txBox="1"/>
          <p:nvPr/>
        </p:nvSpPr>
        <p:spPr>
          <a:xfrm>
            <a:off x="2650864" y="2774766"/>
            <a:ext cx="18999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02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Software-only pivot</a:t>
            </a:r>
            <a:endParaRPr/>
          </a:p>
        </p:txBody>
      </p:sp>
      <p:sp>
        <p:nvSpPr>
          <p:cNvPr id="286" name="Google Shape;286;p8"/>
          <p:cNvSpPr txBox="1"/>
          <p:nvPr/>
        </p:nvSpPr>
        <p:spPr>
          <a:xfrm>
            <a:off x="2648284" y="4299975"/>
            <a:ext cx="1899900" cy="16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Ended the Waison meter hardware effort and committed to a software-only app running on utilities’ existing meters.</a:t>
            </a:r>
            <a:endParaRPr/>
          </a:p>
        </p:txBody>
      </p:sp>
      <p:sp>
        <p:nvSpPr>
          <p:cNvPr id="287" name="Google Shape;287;p8"/>
          <p:cNvSpPr/>
          <p:nvPr/>
        </p:nvSpPr>
        <p:spPr>
          <a:xfrm>
            <a:off x="5529419" y="3950725"/>
            <a:ext cx="228600" cy="228600"/>
          </a:xfrm>
          <a:prstGeom prst="ellipse">
            <a:avLst/>
          </a:prstGeom>
          <a:solidFill>
            <a:srgbClr val="1E563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 txBox="1"/>
          <p:nvPr/>
        </p:nvSpPr>
        <p:spPr>
          <a:xfrm>
            <a:off x="4693759" y="2761585"/>
            <a:ext cx="18999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03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$3M raised</a:t>
            </a:r>
            <a:endParaRPr/>
          </a:p>
        </p:txBody>
      </p:sp>
      <p:sp>
        <p:nvSpPr>
          <p:cNvPr id="289" name="Google Shape;289;p8"/>
          <p:cNvSpPr txBox="1"/>
          <p:nvPr/>
        </p:nvSpPr>
        <p:spPr>
          <a:xfrm>
            <a:off x="4693759" y="4322406"/>
            <a:ext cx="1899900" cy="16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Raised through USCL for product development and patents.</a:t>
            </a:r>
            <a:endParaRPr/>
          </a:p>
        </p:txBody>
      </p:sp>
      <p:sp>
        <p:nvSpPr>
          <p:cNvPr id="290" name="Google Shape;290;p8"/>
          <p:cNvSpPr/>
          <p:nvPr/>
        </p:nvSpPr>
        <p:spPr>
          <a:xfrm>
            <a:off x="7892107" y="3950725"/>
            <a:ext cx="228600" cy="228600"/>
          </a:xfrm>
          <a:prstGeom prst="ellipse">
            <a:avLst/>
          </a:prstGeom>
          <a:solidFill>
            <a:srgbClr val="1E563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 txBox="1"/>
          <p:nvPr/>
        </p:nvSpPr>
        <p:spPr>
          <a:xfrm>
            <a:off x="6658691" y="2734966"/>
            <a:ext cx="26955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04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Beta nearing completion</a:t>
            </a:r>
            <a:endParaRPr/>
          </a:p>
        </p:txBody>
      </p:sp>
      <p:sp>
        <p:nvSpPr>
          <p:cNvPr id="292" name="Google Shape;292;p8"/>
          <p:cNvSpPr txBox="1"/>
          <p:nvPr/>
        </p:nvSpPr>
        <p:spPr>
          <a:xfrm>
            <a:off x="6658691" y="4299975"/>
            <a:ext cx="2695500" cy="16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Transitioning from development to selling through utilities.</a:t>
            </a:r>
            <a:endParaRPr/>
          </a:p>
        </p:txBody>
      </p:sp>
      <p:sp>
        <p:nvSpPr>
          <p:cNvPr id="293" name="Google Shape;293;p8"/>
          <p:cNvSpPr/>
          <p:nvPr/>
        </p:nvSpPr>
        <p:spPr>
          <a:xfrm>
            <a:off x="10483395" y="3941958"/>
            <a:ext cx="228600" cy="228600"/>
          </a:xfrm>
          <a:prstGeom prst="ellipse">
            <a:avLst/>
          </a:prstGeom>
          <a:solidFill>
            <a:srgbClr val="1E563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 txBox="1"/>
          <p:nvPr/>
        </p:nvSpPr>
        <p:spPr>
          <a:xfrm>
            <a:off x="9497098" y="2736768"/>
            <a:ext cx="22011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05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patents filing</a:t>
            </a:r>
            <a:endParaRPr/>
          </a:p>
        </p:txBody>
      </p:sp>
      <p:sp>
        <p:nvSpPr>
          <p:cNvPr id="295" name="Google Shape;295;p8"/>
          <p:cNvSpPr txBox="1"/>
          <p:nvPr/>
        </p:nvSpPr>
        <p:spPr>
          <a:xfrm>
            <a:off x="9497098" y="4299975"/>
            <a:ext cx="2191500" cy="16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Additional patents filed and prosecuted, expanding protection.</a:t>
            </a:r>
            <a:endParaRPr/>
          </a:p>
        </p:txBody>
      </p:sp>
      <p:sp>
        <p:nvSpPr>
          <p:cNvPr id="296" name="Google Shape;296;p8"/>
          <p:cNvSpPr txBox="1"/>
          <p:nvPr/>
        </p:nvSpPr>
        <p:spPr>
          <a:xfrm>
            <a:off x="838200" y="1905000"/>
            <a:ext cx="105156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Two decades of smart metering R&amp;D have matured into a utility distributed product now moving from beta to nationwide rollout.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Team</a:t>
            </a: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838200" y="1387442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"/>
          <p:cNvSpPr txBox="1"/>
          <p:nvPr/>
        </p:nvSpPr>
        <p:spPr>
          <a:xfrm>
            <a:off x="838200" y="1538288"/>
            <a:ext cx="10515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A leadership team pairing decades of utility, metering and entrepreneurial experience.</a:t>
            </a:r>
            <a:endParaRPr/>
          </a:p>
        </p:txBody>
      </p:sp>
      <p:grpSp>
        <p:nvGrpSpPr>
          <p:cNvPr id="5000" name="TeamCard0"/>
          <p:cNvGrpSpPr/>
          <p:nvPr/>
        </p:nvGrpSpPr>
        <p:grpSpPr>
          <a:xfrm>
            <a:off x="838200" y="2000000"/>
            <a:ext cx="2516400" cy="2179000"/>
            <a:chOff x="0" y="0"/>
            <a:chExt cx="2516400" cy="2179000"/>
          </a:xfrm>
        </p:grpSpPr>
        <p:sp>
          <p:nvSpPr>
            <p:cNvPr id="5001" name="TeamCardBg0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TeamCardTx0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Tomer Tamarkin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Founder, President &amp; CEO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Introduced the modern U.S. utility smart meter. Founded Tamar Corporation (1990); former VP &amp; GM of Datamatic, Inc.</a:t>
              </a:r>
              <a:endParaRPr sz="950" b="0"/>
            </a:p>
          </p:txBody>
        </p:sp>
      </p:grpSp>
      <p:grpSp>
        <p:nvGrpSpPr>
          <p:cNvPr id="5003" name="TeamCard1"/>
          <p:cNvGrpSpPr/>
          <p:nvPr/>
        </p:nvGrpSpPr>
        <p:grpSpPr>
          <a:xfrm>
            <a:off x="3504600" y="2000000"/>
            <a:ext cx="2516400" cy="2179000"/>
            <a:chOff x="0" y="0"/>
            <a:chExt cx="2516400" cy="2179000"/>
          </a:xfrm>
        </p:grpSpPr>
        <p:sp>
          <p:nvSpPr>
            <p:cNvPr id="5004" name="TeamCardBg1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TeamCardTx1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Pat Boone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VP of Investor Relations, 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Focuses on investor and media relations, and on relationships with senior U.S. government leaders. Does not handle operations.</a:t>
              </a:r>
              <a:endParaRPr sz="950" b="0"/>
            </a:p>
          </p:txBody>
        </p:sp>
      </p:grpSp>
      <p:grpSp>
        <p:nvGrpSpPr>
          <p:cNvPr id="5006" name="TeamCard2"/>
          <p:cNvGrpSpPr/>
          <p:nvPr/>
        </p:nvGrpSpPr>
        <p:grpSpPr>
          <a:xfrm>
            <a:off x="6171000" y="2000000"/>
            <a:ext cx="2516400" cy="2179000"/>
            <a:chOff x="0" y="0"/>
            <a:chExt cx="2516400" cy="2179000"/>
          </a:xfrm>
        </p:grpSpPr>
        <p:sp>
          <p:nvSpPr>
            <p:cNvPr id="5007" name="TeamCardBg2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TeamCardTx2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Emily Tamarkin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Corporate Treasurer, 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Corporate VP and Secretary of USCL Corporation, 1995–2011, managing the firm’s financial statements and bookkeeping.</a:t>
              </a:r>
              <a:endParaRPr sz="950" b="0"/>
            </a:p>
          </p:txBody>
        </p:sp>
      </p:grpSp>
      <p:grpSp>
        <p:nvGrpSpPr>
          <p:cNvPr id="5009" name="TeamCard3"/>
          <p:cNvGrpSpPr/>
          <p:nvPr/>
        </p:nvGrpSpPr>
        <p:grpSpPr>
          <a:xfrm>
            <a:off x="8837400" y="2000000"/>
            <a:ext cx="2516400" cy="2179000"/>
            <a:chOff x="0" y="0"/>
            <a:chExt cx="2516400" cy="2179000"/>
          </a:xfrm>
        </p:grpSpPr>
        <p:sp>
          <p:nvSpPr>
            <p:cNvPr id="5010" name="TeamCardBg3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TeamCardTx3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Robert G. Fulks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Investor and financial partner in Mizar, a startup Tomer Tamarkin formed and ran in Phoenix, AZ, in the early 1980s. MIT-trained engineer, 10 patents.</a:t>
              </a:r>
              <a:endParaRPr sz="950" b="0"/>
            </a:p>
          </p:txBody>
        </p:sp>
      </p:grpSp>
      <p:grpSp>
        <p:nvGrpSpPr>
          <p:cNvPr id="5012" name="TeamCard4"/>
          <p:cNvGrpSpPr/>
          <p:nvPr/>
        </p:nvGrpSpPr>
        <p:grpSpPr>
          <a:xfrm>
            <a:off x="838200" y="4379000"/>
            <a:ext cx="2516400" cy="2179000"/>
            <a:chOff x="0" y="0"/>
            <a:chExt cx="2516400" cy="2179000"/>
          </a:xfrm>
        </p:grpSpPr>
        <p:sp>
          <p:nvSpPr>
            <p:cNvPr id="5013" name="TeamCardBg4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TeamCardTx4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Avi Schwartz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Digital and multimedia producer, filmmaker and public speaker. Serves as EnergyCite’s VP of Digital Marketing.</a:t>
              </a:r>
              <a:endParaRPr sz="950" b="0"/>
            </a:p>
          </p:txBody>
        </p:sp>
      </p:grpSp>
      <p:grpSp>
        <p:nvGrpSpPr>
          <p:cNvPr id="5015" name="TeamCard5"/>
          <p:cNvGrpSpPr/>
          <p:nvPr/>
        </p:nvGrpSpPr>
        <p:grpSpPr>
          <a:xfrm>
            <a:off x="3504600" y="4379000"/>
            <a:ext cx="2516400" cy="2179000"/>
            <a:chOff x="0" y="0"/>
            <a:chExt cx="2516400" cy="2179000"/>
          </a:xfrm>
        </p:grpSpPr>
        <p:sp>
          <p:nvSpPr>
            <p:cNvPr id="5016" name="TeamCardBg5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TeamCardTx5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David Glenwinkel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Co-founded USCL Corporation with Tomer Tamarkin in 1995. CEO of Executive Management Solutions, a tax and business strategy firm.</a:t>
              </a:r>
              <a:endParaRPr sz="950" b="0"/>
            </a:p>
          </p:txBody>
        </p:sp>
      </p:grpSp>
      <p:grpSp>
        <p:nvGrpSpPr>
          <p:cNvPr id="5018" name="TeamCard6"/>
          <p:cNvGrpSpPr/>
          <p:nvPr/>
        </p:nvGrpSpPr>
        <p:grpSpPr>
          <a:xfrm>
            <a:off x="6171000" y="4379000"/>
            <a:ext cx="2516400" cy="2179000"/>
            <a:chOff x="0" y="0"/>
            <a:chExt cx="2516400" cy="2179000"/>
          </a:xfrm>
        </p:grpSpPr>
        <p:sp>
          <p:nvSpPr>
            <p:cNvPr id="5019" name="TeamCardBg6"/>
            <p:cNvSpPr/>
            <p:nvPr/>
          </p:nvSpPr>
          <p:spPr>
            <a:xfrm>
              <a:off x="0" y="0"/>
              <a:ext cx="2516400" cy="2179000"/>
            </a:xfrm>
            <a:prstGeom prst="roundRect">
              <a:avLst>
                <a:gd name="adj" fmla="val 5333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TeamCardTx6"/>
            <p:cNvSpPr txBox="1"/>
            <p:nvPr/>
          </p:nvSpPr>
          <p:spPr>
            <a:xfrm>
              <a:off x="182880" y="182880"/>
              <a:ext cx="2150640" cy="1813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Dr. Valentina Zharkova</a:t>
              </a:r>
              <a:endParaRPr sz="1400" b="1"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Board Member</a:t>
              </a:r>
              <a:endParaRPr sz="1050" b="1"/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95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Professor of Mathematics, Physics and Electrical Engineering, Northumbria University, UK. Solar physicist, 200+ published papers.</a:t>
              </a:r>
              <a:endParaRPr sz="950" b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The Raise</a:t>
            </a:r>
            <a:endParaRPr/>
          </a:p>
        </p:txBody>
      </p:sp>
      <p:sp>
        <p:nvSpPr>
          <p:cNvPr id="322" name="Google Shape;322;p10"/>
          <p:cNvSpPr/>
          <p:nvPr/>
        </p:nvSpPr>
        <p:spPr>
          <a:xfrm>
            <a:off x="838200" y="1612900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3" name="Google Shape;323;p10"/>
          <p:cNvGrpSpPr/>
          <p:nvPr/>
        </p:nvGrpSpPr>
        <p:grpSpPr>
          <a:xfrm>
            <a:off x="838200" y="1905000"/>
            <a:ext cx="3905400" cy="3619500"/>
            <a:chOff x="0" y="0"/>
            <a:chExt cx="3905400" cy="3619500"/>
          </a:xfrm>
        </p:grpSpPr>
        <p:sp>
          <p:nvSpPr>
            <p:cNvPr id="324" name="Google Shape;324;p10"/>
            <p:cNvSpPr/>
            <p:nvPr/>
          </p:nvSpPr>
          <p:spPr>
            <a:xfrm>
              <a:off x="0" y="0"/>
              <a:ext cx="3905400" cy="3619500"/>
            </a:xfrm>
            <a:prstGeom prst="roundRect">
              <a:avLst>
                <a:gd name="adj" fmla="val 4210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0"/>
            <p:cNvSpPr txBox="1"/>
            <p:nvPr/>
          </p:nvSpPr>
          <p:spPr>
            <a:xfrm>
              <a:off x="285750" y="285750"/>
              <a:ext cx="33339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FUNDING GOAL</a:t>
              </a:r>
              <a:endParaRPr sz="1600" b="1">
                <a:solidFill>
                  <a:srgbClr val="4E946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$5M</a:t>
              </a:r>
              <a:endParaRPr sz="7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80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To complete the commercial beta and roll out through the nation's investor owned and municipal utilities.</a:t>
              </a:r>
              <a:endParaRPr sz="18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6" name="Google Shape;3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4500" y="2667000"/>
            <a:ext cx="1905000" cy="190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7" name="Google Shape;327;p10"/>
          <p:cNvGrpSpPr/>
          <p:nvPr/>
        </p:nvGrpSpPr>
        <p:grpSpPr>
          <a:xfrm>
            <a:off x="5029200" y="1905000"/>
            <a:ext cx="3905400" cy="3619500"/>
            <a:chOff x="0" y="0"/>
            <a:chExt cx="3905400" cy="3619500"/>
          </a:xfrm>
        </p:grpSpPr>
        <p:sp>
          <p:nvSpPr>
            <p:cNvPr id="328" name="Google Shape;328;p10"/>
            <p:cNvSpPr/>
            <p:nvPr/>
          </p:nvSpPr>
          <p:spPr>
            <a:xfrm>
              <a:off x="0" y="0"/>
              <a:ext cx="3905400" cy="3619500"/>
            </a:xfrm>
            <a:prstGeom prst="roundRect">
              <a:avLst>
                <a:gd name="adj" fmla="val 4210"/>
              </a:avLst>
            </a:prstGeom>
            <a:solidFill>
              <a:srgbClr val="F4F6F4"/>
            </a:solidFill>
            <a:ln w="14300" cap="flat" cmpd="sng">
              <a:solidFill>
                <a:srgbClr val="E1E6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0"/>
            <p:cNvSpPr txBox="1"/>
            <p:nvPr/>
          </p:nvSpPr>
          <p:spPr>
            <a:xfrm>
              <a:off x="285750" y="285750"/>
              <a:ext cx="33339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4E9463"/>
                  </a:solidFill>
                  <a:latin typeface="Calibri"/>
                  <a:ea typeface="Calibri"/>
                  <a:cs typeface="Calibri"/>
                  <a:sym typeface="Calibri"/>
                </a:rPr>
                <a:t>VALUATION</a:t>
              </a:r>
              <a:endParaRPr sz="1600" b="1">
                <a:solidFill>
                  <a:srgbClr val="4E946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rgbClr val="1E5631"/>
                  </a:solidFill>
                  <a:latin typeface="Calibri"/>
                  <a:ea typeface="Calibri"/>
                  <a:cs typeface="Calibri"/>
                  <a:sym typeface="Calibri"/>
                </a:rPr>
                <a:t>$15M</a:t>
              </a:r>
              <a:endParaRPr sz="7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800" b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EnergyCite is offering an equity raise at a $15M valuation to accelerate utility integration.</a:t>
              </a:r>
              <a:endParaRPr sz="18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"/>
          <p:cNvSpPr txBox="1"/>
          <p:nvPr/>
        </p:nvSpPr>
        <p:spPr>
          <a:xfrm>
            <a:off x="762000" y="659169"/>
            <a:ext cx="106680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/>
          </a:p>
        </p:txBody>
      </p:sp>
      <p:sp>
        <p:nvSpPr>
          <p:cNvPr id="335" name="Google Shape;335;p11"/>
          <p:cNvSpPr txBox="1"/>
          <p:nvPr/>
        </p:nvSpPr>
        <p:spPr>
          <a:xfrm>
            <a:off x="762000" y="2282723"/>
            <a:ext cx="106680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Let's bring real time energy to 98 million homes.</a:t>
            </a:r>
            <a:endParaRPr/>
          </a:p>
        </p:txBody>
      </p:sp>
      <p:sp>
        <p:nvSpPr>
          <p:cNvPr id="336" name="Google Shape;336;p11"/>
          <p:cNvSpPr txBox="1"/>
          <p:nvPr/>
        </p:nvSpPr>
        <p:spPr>
          <a:xfrm>
            <a:off x="762000" y="3073400"/>
            <a:ext cx="10668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Tomer Tamarkin, President &amp; CEO   |   EnergyCite, Inc.</a:t>
            </a: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4953000" y="3872269"/>
            <a:ext cx="2286000" cy="255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762000" y="4146755"/>
            <a:ext cx="3174900" cy="1447800"/>
          </a:xfrm>
          <a:prstGeom prst="roundRect">
            <a:avLst>
              <a:gd name="adj" fmla="val 8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$0.80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per home, per month</a:t>
            </a: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4508500" y="4146755"/>
            <a:ext cx="3174900" cy="1447800"/>
          </a:xfrm>
          <a:prstGeom prst="roundRect">
            <a:avLst>
              <a:gd name="adj" fmla="val 8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98M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homes reachable</a:t>
            </a: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8255000" y="4146755"/>
            <a:ext cx="3174900" cy="1447800"/>
          </a:xfrm>
          <a:prstGeom prst="roundRect">
            <a:avLst>
              <a:gd name="adj" fmla="val 8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$940.8M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revenue potential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5103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</a:pPr>
            <a:r>
              <a:rPr lang="en-US" sz="3200" b="1">
                <a:solidFill>
                  <a:srgbClr val="1E5631"/>
                </a:solidFill>
              </a:rPr>
              <a:t>Overview</a:t>
            </a:r>
            <a:endParaRPr sz="2400" b="1">
              <a:solidFill>
                <a:srgbClr val="1E5631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>
            <a:off x="838200" y="1564775"/>
            <a:ext cx="10515600" cy="318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838200" y="1849512"/>
            <a:ext cx="558900" cy="5589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1574800" y="1672846"/>
            <a:ext cx="5257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25 years in business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Helped bring the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modern smart utility meter 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to the U.S.</a:t>
            </a: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838200" y="2577721"/>
            <a:ext cx="5892900" cy="9600"/>
          </a:xfrm>
          <a:prstGeom prst="rect">
            <a:avLst/>
          </a:prstGeom>
          <a:solidFill>
            <a:srgbClr val="DCED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838200" y="2928626"/>
            <a:ext cx="558900" cy="5589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574800" y="2743200"/>
            <a:ext cx="5156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Patented real-time app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Shows homeowners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electricity use and cost and lets them control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 it from their phone.</a:t>
            </a: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838200" y="3891269"/>
            <a:ext cx="5892900" cy="9600"/>
          </a:xfrm>
          <a:prstGeom prst="rect">
            <a:avLst/>
          </a:prstGeom>
          <a:solidFill>
            <a:srgbClr val="DCED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"/>
          <p:cNvSpPr/>
          <p:nvPr/>
        </p:nvSpPr>
        <p:spPr>
          <a:xfrm>
            <a:off x="850900" y="4276299"/>
            <a:ext cx="558900" cy="5589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94" name="Google Shape;194;p2"/>
          <p:cNvSpPr/>
          <p:nvPr/>
        </p:nvSpPr>
        <p:spPr>
          <a:xfrm>
            <a:off x="1574800" y="4074703"/>
            <a:ext cx="5156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98M homes reachable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Sold through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166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 investor-owned and top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 municipal utilities.</a:t>
            </a: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838200" y="5192563"/>
            <a:ext cx="5892900" cy="9600"/>
          </a:xfrm>
          <a:prstGeom prst="rect">
            <a:avLst/>
          </a:prstGeom>
          <a:solidFill>
            <a:srgbClr val="DCED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838200" y="5583348"/>
            <a:ext cx="558900" cy="5589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1574800" y="5405548"/>
            <a:ext cx="5156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7 patents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Granted in the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U.S., Israel, China and the EU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, with a planned residential beta project underway.</a:t>
            </a:r>
            <a:endParaRPr/>
          </a:p>
        </p:txBody>
      </p:sp>
      <p:sp>
        <p:nvSpPr>
          <p:cNvPr id="198" name="Google Shape;198;p2"/>
          <p:cNvSpPr/>
          <p:nvPr/>
        </p:nvSpPr>
        <p:spPr>
          <a:xfrm>
            <a:off x="7061200" y="1823073"/>
            <a:ext cx="4292700" cy="4065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COVERAGE SNAPSHOT</a:t>
            </a:r>
            <a:endParaRPr/>
          </a:p>
        </p:txBody>
      </p:sp>
      <p:sp>
        <p:nvSpPr>
          <p:cNvPr id="199" name="Google Shape;199;p2"/>
          <p:cNvSpPr/>
          <p:nvPr/>
        </p:nvSpPr>
        <p:spPr>
          <a:xfrm>
            <a:off x="7061200" y="2229472"/>
            <a:ext cx="4292700" cy="4029000"/>
          </a:xfrm>
          <a:prstGeom prst="rect">
            <a:avLst/>
          </a:prstGeom>
          <a:solidFill>
            <a:srgbClr val="EDF6F0"/>
          </a:solidFill>
          <a:ln w="9525" cap="flat" cmpd="sng">
            <a:solidFill>
              <a:srgbClr val="1E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"/>
          <p:cNvSpPr/>
          <p:nvPr/>
        </p:nvSpPr>
        <p:spPr>
          <a:xfrm>
            <a:off x="6273800" y="431800"/>
            <a:ext cx="50799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ENERGYCITE, INC.</a:t>
            </a:r>
            <a:endParaRPr/>
          </a:p>
        </p:txBody>
      </p:sp>
      <p:sp>
        <p:nvSpPr>
          <p:cNvPr id="201" name="Google Shape;201;p2"/>
          <p:cNvSpPr txBox="1"/>
          <p:nvPr/>
        </p:nvSpPr>
        <p:spPr>
          <a:xfrm>
            <a:off x="7315200" y="2381873"/>
            <a:ext cx="3810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166</a:t>
            </a:r>
            <a:endParaRPr/>
          </a:p>
        </p:txBody>
      </p:sp>
      <p:sp>
        <p:nvSpPr>
          <p:cNvPr id="202" name="Google Shape;202;p2"/>
          <p:cNvSpPr txBox="1"/>
          <p:nvPr/>
        </p:nvSpPr>
        <p:spPr>
          <a:xfrm>
            <a:off x="7315200" y="2861632"/>
            <a:ext cx="381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Investor-owned utilities served</a:t>
            </a: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7315200" y="3233106"/>
            <a:ext cx="3784500" cy="9600"/>
          </a:xfrm>
          <a:prstGeom prst="rect">
            <a:avLst/>
          </a:prstGeom>
          <a:solidFill>
            <a:srgbClr val="C7D3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7315200" y="3321673"/>
            <a:ext cx="3810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/>
          </a:p>
        </p:txBody>
      </p:sp>
      <p:sp>
        <p:nvSpPr>
          <p:cNvPr id="205" name="Google Shape;205;p2"/>
          <p:cNvSpPr txBox="1"/>
          <p:nvPr/>
        </p:nvSpPr>
        <p:spPr>
          <a:xfrm>
            <a:off x="7302500" y="3829417"/>
            <a:ext cx="381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Top-50 municipal utilities</a:t>
            </a:r>
            <a:endParaRPr/>
          </a:p>
        </p:txBody>
      </p:sp>
      <p:sp>
        <p:nvSpPr>
          <p:cNvPr id="206" name="Google Shape;206;p2"/>
          <p:cNvSpPr/>
          <p:nvPr/>
        </p:nvSpPr>
        <p:spPr>
          <a:xfrm>
            <a:off x="7315200" y="4244009"/>
            <a:ext cx="3784500" cy="9600"/>
          </a:xfrm>
          <a:prstGeom prst="rect">
            <a:avLst/>
          </a:prstGeom>
          <a:solidFill>
            <a:srgbClr val="C7D3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"/>
          <p:cNvSpPr txBox="1"/>
          <p:nvPr/>
        </p:nvSpPr>
        <p:spPr>
          <a:xfrm>
            <a:off x="7315200" y="4346455"/>
            <a:ext cx="3810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98M</a:t>
            </a:r>
            <a:endParaRPr/>
          </a:p>
        </p:txBody>
      </p:sp>
      <p:sp>
        <p:nvSpPr>
          <p:cNvPr id="208" name="Google Shape;208;p2"/>
          <p:cNvSpPr txBox="1"/>
          <p:nvPr/>
        </p:nvSpPr>
        <p:spPr>
          <a:xfrm>
            <a:off x="7315200" y="4830976"/>
            <a:ext cx="381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Reachable homes: 70% of 140M meters</a:t>
            </a:r>
            <a:endParaRPr/>
          </a:p>
        </p:txBody>
      </p:sp>
      <p:sp>
        <p:nvSpPr>
          <p:cNvPr id="209" name="Google Shape;209;p2"/>
          <p:cNvSpPr/>
          <p:nvPr/>
        </p:nvSpPr>
        <p:spPr>
          <a:xfrm>
            <a:off x="7315200" y="5207213"/>
            <a:ext cx="3784500" cy="9600"/>
          </a:xfrm>
          <a:prstGeom prst="rect">
            <a:avLst/>
          </a:prstGeom>
          <a:solidFill>
            <a:srgbClr val="C7D3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"/>
          <p:cNvSpPr txBox="1"/>
          <p:nvPr/>
        </p:nvSpPr>
        <p:spPr>
          <a:xfrm>
            <a:off x="7315200" y="5280238"/>
            <a:ext cx="3810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11" name="Google Shape;211;p2"/>
          <p:cNvSpPr txBox="1"/>
          <p:nvPr/>
        </p:nvSpPr>
        <p:spPr>
          <a:xfrm>
            <a:off x="7315200" y="5772363"/>
            <a:ext cx="381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Patent jurisdictions: US · IL · CN · EU</a:t>
            </a:r>
            <a:endParaRPr/>
          </a:p>
        </p:txBody>
      </p:sp>
      <p:pic>
        <p:nvPicPr>
          <p:cNvPr id="212" name="Google Shape;212;p2" descr="EnergyCite Videos - EnergyCi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70806" y="698500"/>
            <a:ext cx="782994" cy="782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803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"/>
          <p:cNvSpPr txBox="1">
            <a:spLocks noGrp="1"/>
          </p:cNvSpPr>
          <p:nvPr>
            <p:ph type="title"/>
          </p:nvPr>
        </p:nvSpPr>
        <p:spPr>
          <a:xfrm>
            <a:off x="838200" y="-9308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3200"/>
              <a:buFont typeface="Calibri"/>
              <a:buNone/>
            </a:pPr>
            <a:r>
              <a:rPr lang="en-US" sz="3200" b="1" dirty="0">
                <a:solidFill>
                  <a:srgbClr val="1E5631"/>
                </a:solidFill>
              </a:rPr>
              <a:t>The Product</a:t>
            </a:r>
            <a:endParaRPr dirty="0"/>
          </a:p>
        </p:txBody>
      </p:sp>
      <p:pic>
        <p:nvPicPr>
          <p:cNvPr id="218" name="Google Shape;2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1505" y="2216642"/>
            <a:ext cx="4607561" cy="2977497"/>
          </a:xfrm>
          <a:prstGeom prst="rect">
            <a:avLst/>
          </a:prstGeom>
          <a:noFill/>
          <a:ln w="12700" cap="flat" cmpd="sng">
            <a:solidFill>
              <a:srgbClr val="1E563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9" name="Google Shape;219;p3"/>
          <p:cNvSpPr/>
          <p:nvPr/>
        </p:nvSpPr>
        <p:spPr>
          <a:xfrm>
            <a:off x="838200" y="884631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838200" y="1586506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dirty="0"/>
          </a:p>
        </p:txBody>
      </p:sp>
      <p:sp>
        <p:nvSpPr>
          <p:cNvPr id="221" name="Google Shape;221;p3"/>
          <p:cNvSpPr/>
          <p:nvPr/>
        </p:nvSpPr>
        <p:spPr>
          <a:xfrm>
            <a:off x="1524000" y="1542908"/>
            <a:ext cx="5384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Real-time display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Meter data reaches a mobile smart phone such as an iPhone or Android, </a:t>
            </a:r>
            <a:r>
              <a:rPr lang="en-US" sz="1800" b="1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showing utility commodity use</a:t>
            </a:r>
            <a:r>
              <a:rPr lang="en-US" sz="1800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, showing use in </a:t>
            </a:r>
            <a:r>
              <a:rPr lang="en-US" sz="1800" b="1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kWh, dollars and running costs </a:t>
            </a:r>
            <a:r>
              <a:rPr lang="en-US" sz="1800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for the current billing cycle.</a:t>
            </a:r>
            <a:endParaRPr dirty="0"/>
          </a:p>
        </p:txBody>
      </p:sp>
      <p:sp>
        <p:nvSpPr>
          <p:cNvPr id="222" name="Google Shape;222;p3"/>
          <p:cNvSpPr/>
          <p:nvPr/>
        </p:nvSpPr>
        <p:spPr>
          <a:xfrm>
            <a:off x="838200" y="3325592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223" name="Google Shape;223;p3"/>
          <p:cNvSpPr/>
          <p:nvPr/>
        </p:nvSpPr>
        <p:spPr>
          <a:xfrm>
            <a:off x="1524000" y="3135092"/>
            <a:ext cx="5475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Open standards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Built on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ANSI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ZigBee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, working with smart thermostats, appliances, EV chargers and home controllers.</a:t>
            </a:r>
            <a:endParaRPr/>
          </a:p>
        </p:txBody>
      </p:sp>
      <p:sp>
        <p:nvSpPr>
          <p:cNvPr id="224" name="Google Shape;224;p3"/>
          <p:cNvSpPr/>
          <p:nvPr/>
        </p:nvSpPr>
        <p:spPr>
          <a:xfrm>
            <a:off x="838200" y="4503418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225" name="Google Shape;225;p3"/>
          <p:cNvSpPr/>
          <p:nvPr/>
        </p:nvSpPr>
        <p:spPr>
          <a:xfrm>
            <a:off x="1524000" y="4312918"/>
            <a:ext cx="5384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Private by design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A firewall keeps each </a:t>
            </a: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customer's data private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26" name="Google Shape;226;p3"/>
          <p:cNvSpPr/>
          <p:nvPr/>
        </p:nvSpPr>
        <p:spPr>
          <a:xfrm>
            <a:off x="838200" y="5633659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227" name="Google Shape;227;p3"/>
          <p:cNvSpPr/>
          <p:nvPr/>
        </p:nvSpPr>
        <p:spPr>
          <a:xfrm>
            <a:off x="1524000" y="5443159"/>
            <a:ext cx="5384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Scales fast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Minimal hardware cost</a:t>
            </a:r>
            <a:r>
              <a:rPr lang="en-US" sz="180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, running on meters already installed.</a:t>
            </a:r>
            <a:endParaRPr/>
          </a:p>
        </p:txBody>
      </p:sp>
      <p:sp>
        <p:nvSpPr>
          <p:cNvPr id="228" name="Google Shape;228;p3"/>
          <p:cNvSpPr/>
          <p:nvPr/>
        </p:nvSpPr>
        <p:spPr>
          <a:xfrm>
            <a:off x="838200" y="2942251"/>
            <a:ext cx="6070500" cy="153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838200" y="4297678"/>
            <a:ext cx="6070500" cy="153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838200" y="5252659"/>
            <a:ext cx="6070500" cy="1530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7543800" y="457200"/>
            <a:ext cx="3810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ENERGYCITE, INC.</a:t>
            </a:r>
            <a:endParaRPr/>
          </a:p>
        </p:txBody>
      </p:sp>
      <p:sp>
        <p:nvSpPr>
          <p:cNvPr id="232" name="Google Shape;232;p3"/>
          <p:cNvSpPr/>
          <p:nvPr/>
        </p:nvSpPr>
        <p:spPr>
          <a:xfrm>
            <a:off x="7271505" y="5440692"/>
            <a:ext cx="4610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AAB92"/>
                </a:solidFill>
                <a:latin typeface="Calibri"/>
                <a:ea typeface="Calibri"/>
                <a:cs typeface="Calibri"/>
                <a:sym typeface="Calibri"/>
              </a:rPr>
              <a:t>MOBILE APP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Market Opportunity</a:t>
            </a:r>
            <a:endParaRPr/>
          </a:p>
        </p:txBody>
      </p:sp>
      <p:sp>
        <p:nvSpPr>
          <p:cNvPr id="238" name="Google Shape;238;p4"/>
          <p:cNvSpPr txBox="1">
            <a:spLocks noGrp="1"/>
          </p:cNvSpPr>
          <p:nvPr>
            <p:ph type="body" idx="1"/>
          </p:nvPr>
        </p:nvSpPr>
        <p:spPr>
          <a:xfrm>
            <a:off x="838200" y="1356911"/>
            <a:ext cx="6408600" cy="51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285750" lvl="0" indent="-2857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98M homes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70% of the 140M installed U.S. smart meters, served by </a:t>
            </a:r>
            <a:r>
              <a:rPr lang="en-US" sz="2000" b="1">
                <a:solidFill>
                  <a:srgbClr val="1E5631"/>
                </a:solidFill>
              </a:rPr>
              <a:t>166</a:t>
            </a:r>
            <a:r>
              <a:rPr lang="en-US" sz="2000" b="0">
                <a:solidFill>
                  <a:srgbClr val="1E5631"/>
                </a:solidFill>
              </a:rPr>
              <a:t> investor-owned and </a:t>
            </a:r>
            <a:r>
              <a:rPr lang="en-US" sz="2000" b="1">
                <a:solidFill>
                  <a:srgbClr val="1E5631"/>
                </a:solidFill>
              </a:rPr>
              <a:t>top 50 </a:t>
            </a:r>
            <a:r>
              <a:rPr lang="en-US" sz="2000" b="0">
                <a:solidFill>
                  <a:srgbClr val="1E5631"/>
                </a:solidFill>
              </a:rPr>
              <a:t>municipal utilities, all reachable through the utility model.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Pricing tailwind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Nearly </a:t>
            </a:r>
            <a:r>
              <a:rPr lang="en-US" sz="2000" b="1">
                <a:solidFill>
                  <a:srgbClr val="1E5631"/>
                </a:solidFill>
              </a:rPr>
              <a:t>all U.S. utilities </a:t>
            </a:r>
            <a:r>
              <a:rPr lang="en-US" sz="2000" b="0">
                <a:solidFill>
                  <a:srgbClr val="1E5631"/>
                </a:solidFill>
              </a:rPr>
              <a:t>now use tiered, time-of-use and dynamic peak pricing, making real-time cost visibility </a:t>
            </a:r>
            <a:r>
              <a:rPr lang="en-US" sz="2000" b="1">
                <a:solidFill>
                  <a:srgbClr val="1E5631"/>
                </a:solidFill>
              </a:rPr>
              <a:t>more valuable than ever</a:t>
            </a:r>
            <a:r>
              <a:rPr lang="en-US" sz="2000" b="0">
                <a:solidFill>
                  <a:srgbClr val="1E5631"/>
                </a:solidFill>
              </a:rPr>
              <a:t>.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1E5631"/>
              </a:buClr>
              <a:buSzPct val="9000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Proven behavior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For two decades, studies show people use less power when they </a:t>
            </a:r>
            <a:r>
              <a:rPr lang="en-US" sz="2000" b="1">
                <a:solidFill>
                  <a:srgbClr val="1E5631"/>
                </a:solidFill>
              </a:rPr>
              <a:t>see cost in real time</a:t>
            </a:r>
            <a:r>
              <a:rPr lang="en-US" sz="2000" b="0">
                <a:solidFill>
                  <a:srgbClr val="1E5631"/>
                </a:solidFill>
              </a:rPr>
              <a:t>, fitting utility demand-response and efficiency goals.</a:t>
            </a:r>
            <a:endParaRPr/>
          </a:p>
        </p:txBody>
      </p:sp>
      <p:graphicFrame>
        <p:nvGraphicFramePr>
          <p:cNvPr id="239" name="Google Shape;239;p4"/>
          <p:cNvGraphicFramePr/>
          <p:nvPr/>
        </p:nvGraphicFramePr>
        <p:xfrm>
          <a:off x="7264082" y="1566941"/>
          <a:ext cx="4445100" cy="48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0" name="Google Shape;240;p4"/>
          <p:cNvSpPr/>
          <p:nvPr/>
        </p:nvSpPr>
        <p:spPr>
          <a:xfrm>
            <a:off x="838200" y="1395935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97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9C259-D9F6-2E60-5BF1-041C62C5D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 Size and Third-Year Revenue</a:t>
            </a:r>
          </a:p>
        </p:txBody>
      </p:sp>
      <p:sp>
        <p:nvSpPr>
          <p:cNvPr id="8" name="TitleRule">
            <a:extLst>
              <a:ext uri="{FF2B5EF4-FFF2-40B4-BE49-F238E27FC236}">
                <a16:creationId xmlns:a16="http://schemas.microsoft.com/office/drawing/2014/main" xmlns="" id="{D6E893AC-DA05-4988-8808-201997D51F6B}"/>
              </a:ext>
            </a:extLst>
          </p:cNvPr>
          <p:cNvSpPr/>
          <p:nvPr/>
        </p:nvSpPr>
        <p:spPr>
          <a:xfrm>
            <a:off x="838200" y="1489148"/>
            <a:ext cx="10515600" cy="38100"/>
          </a:xfrm>
          <a:prstGeom prst="rect">
            <a:avLst/>
          </a:prstGeom>
          <a:solidFill>
            <a:srgbClr val="1E56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01" name="Tab0"/>
          <p:cNvSpPr/>
          <p:nvPr/>
        </p:nvSpPr>
        <p:spPr>
          <a:xfrm>
            <a:off x="838200" y="1893794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211" name="Row0"/>
          <p:cNvSpPr/>
          <p:nvPr/>
        </p:nvSpPr>
        <p:spPr>
          <a:xfrm>
            <a:off x="1524000" y="1700715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140 million meters installed</a:t>
            </a:r>
          </a:p>
          <a:p>
            <a:endParaRPr lang="en-US" sz="800" b="1" u="sng" dirty="0">
              <a:solidFill>
                <a:srgbClr val="1E5631"/>
              </a:solidFill>
            </a:endParaRP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U.S. utilities have deployed </a:t>
            </a:r>
            <a:r>
              <a:rPr lang="en-US" b="1" dirty="0">
                <a:solidFill>
                  <a:srgbClr val="1E5631"/>
                </a:solidFill>
              </a:rPr>
              <a:t>140M residential smart electric meters </a:t>
            </a:r>
            <a:r>
              <a:rPr lang="en-US" dirty="0">
                <a:solidFill>
                  <a:srgbClr val="1E5631"/>
                </a:solidFill>
              </a:rPr>
              <a:t>which is the base our app rides on.</a:t>
            </a:r>
          </a:p>
        </p:txBody>
      </p:sp>
      <p:sp>
        <p:nvSpPr>
          <p:cNvPr id="202" name="Tab1"/>
          <p:cNvSpPr/>
          <p:nvPr/>
        </p:nvSpPr>
        <p:spPr>
          <a:xfrm>
            <a:off x="838200" y="3098839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212" name="Row1"/>
          <p:cNvSpPr/>
          <p:nvPr/>
        </p:nvSpPr>
        <p:spPr>
          <a:xfrm>
            <a:off x="1524000" y="2902677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98 million served market</a:t>
            </a:r>
          </a:p>
          <a:p>
            <a:endParaRPr lang="en-US" sz="800" b="1" u="sng" dirty="0">
              <a:solidFill>
                <a:srgbClr val="1E5631"/>
              </a:solidFill>
            </a:endParaRP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b="1" dirty="0">
                <a:solidFill>
                  <a:srgbClr val="1E5631"/>
                </a:solidFill>
              </a:rPr>
              <a:t>70% of that installed base</a:t>
            </a:r>
            <a:r>
              <a:rPr lang="en-US" dirty="0">
                <a:solidFill>
                  <a:srgbClr val="1E5631"/>
                </a:solidFill>
              </a:rPr>
              <a:t> is reachable through IOUs and large municipal utilities.</a:t>
            </a:r>
          </a:p>
        </p:txBody>
      </p:sp>
      <p:sp>
        <p:nvSpPr>
          <p:cNvPr id="203" name="Tab2"/>
          <p:cNvSpPr/>
          <p:nvPr/>
        </p:nvSpPr>
        <p:spPr>
          <a:xfrm>
            <a:off x="838200" y="43180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13" name="Row2"/>
          <p:cNvSpPr/>
          <p:nvPr/>
        </p:nvSpPr>
        <p:spPr>
          <a:xfrm>
            <a:off x="1524000" y="4143188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$940.8M gross, year three</a:t>
            </a:r>
          </a:p>
          <a:p>
            <a:endParaRPr lang="en-US" sz="800" b="1" u="sng" dirty="0">
              <a:solidFill>
                <a:srgbClr val="1E5631"/>
              </a:solidFill>
            </a:endParaRP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98M meters × </a:t>
            </a:r>
            <a:r>
              <a:rPr lang="en-US" b="1" dirty="0">
                <a:solidFill>
                  <a:srgbClr val="1E5631"/>
                </a:solidFill>
              </a:rPr>
              <a:t>$0.80 per month</a:t>
            </a:r>
            <a:r>
              <a:rPr lang="en-US" dirty="0">
                <a:solidFill>
                  <a:srgbClr val="1E5631"/>
                </a:solidFill>
              </a:rPr>
              <a:t> = $9.60 per meter per year.</a:t>
            </a:r>
          </a:p>
        </p:txBody>
      </p:sp>
      <p:sp>
        <p:nvSpPr>
          <p:cNvPr id="204" name="Tab3"/>
          <p:cNvSpPr/>
          <p:nvPr/>
        </p:nvSpPr>
        <p:spPr>
          <a:xfrm>
            <a:off x="838200" y="56261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14" name="Row3"/>
          <p:cNvSpPr/>
          <p:nvPr/>
        </p:nvSpPr>
        <p:spPr>
          <a:xfrm>
            <a:off x="1524000" y="543560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Gas and water add upside</a:t>
            </a:r>
          </a:p>
          <a:p>
            <a:endParaRPr lang="en-US" sz="800" b="1" u="sng" dirty="0">
              <a:solidFill>
                <a:srgbClr val="1E5631"/>
              </a:solidFill>
            </a:endParaRP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Electric only. Gas and water meters add the </a:t>
            </a:r>
            <a:r>
              <a:rPr lang="en-US" b="1" dirty="0">
                <a:solidFill>
                  <a:srgbClr val="1E5631"/>
                </a:solidFill>
              </a:rPr>
              <a:t>same recurring fee</a:t>
            </a:r>
            <a:r>
              <a:rPr lang="en-US" dirty="0">
                <a:solidFill>
                  <a:srgbClr val="1E5631"/>
                </a:solidFill>
              </a:rPr>
              <a:t>.</a:t>
            </a:r>
          </a:p>
        </p:txBody>
      </p:sp>
      <p:sp>
        <p:nvSpPr>
          <p:cNvPr id="221" name="Div0"/>
          <p:cNvSpPr/>
          <p:nvPr/>
        </p:nvSpPr>
        <p:spPr>
          <a:xfrm>
            <a:off x="838200" y="2742115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2" name="Div1"/>
          <p:cNvSpPr/>
          <p:nvPr/>
        </p:nvSpPr>
        <p:spPr>
          <a:xfrm>
            <a:off x="838200" y="3962400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3" name="Div2"/>
          <p:cNvSpPr/>
          <p:nvPr/>
        </p:nvSpPr>
        <p:spPr>
          <a:xfrm>
            <a:off x="838200" y="5238974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51" name="Kicker"/>
          <p:cNvSpPr/>
          <p:nvPr/>
        </p:nvSpPr>
        <p:spPr>
          <a:xfrm>
            <a:off x="7543800" y="457200"/>
            <a:ext cx="3810000" cy="2286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r"/>
            <a:r>
              <a:rPr lang="en-US" sz="1000" b="1" spc="100">
                <a:solidFill>
                  <a:srgbClr val="8AAB92"/>
                </a:solidFill>
              </a:rPr>
              <a:t>ENERGYCITE, INC.</a:t>
            </a:r>
          </a:p>
        </p:txBody>
      </p:sp>
      <p:sp>
        <p:nvSpPr>
          <p:cNvPr id="300" name="ValuationCard"/>
          <p:cNvSpPr txBox="1"/>
          <p:nvPr/>
        </p:nvSpPr>
        <p:spPr>
          <a:xfrm>
            <a:off x="7213600" y="1892300"/>
            <a:ext cx="4673600" cy="3187700"/>
          </a:xfrm>
          <a:prstGeom prst="rect">
            <a:avLst/>
          </a:prstGeom>
          <a:solidFill>
            <a:srgbClr val="EDF6F0"/>
          </a:solidFill>
          <a:ln>
            <a:noFill/>
          </a:ln>
        </p:spPr>
        <p:txBody>
          <a:bodyPr wrap="square" lIns="228600" tIns="228600" rIns="228600" bIns="228600" anchor="ctr">
            <a:normAutofit/>
          </a:bodyPr>
          <a:lstStyle/>
          <a:p>
            <a:pPr>
              <a:buNone/>
            </a:pPr>
            <a:r>
              <a:rPr lang="en-US" sz="1200" b="1" spc="150" dirty="0">
                <a:solidFill>
                  <a:srgbClr val="4E9463"/>
                </a:solidFill>
              </a:rPr>
              <a:t>POST–YEAR-3 VALUATION</a:t>
            </a:r>
          </a:p>
          <a:p>
            <a:pPr>
              <a:spcBef>
                <a:spcPts val="600"/>
              </a:spcBef>
              <a:buNone/>
            </a:pPr>
            <a:r>
              <a:rPr lang="en-US" sz="4000" b="1" dirty="0">
                <a:solidFill>
                  <a:srgbClr val="1E5631"/>
                </a:solidFill>
              </a:rPr>
              <a:t>$2.8B – $4.7B</a:t>
            </a: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endParaRPr lang="en-US" sz="1800" dirty="0">
              <a:solidFill>
                <a:srgbClr val="1E5631"/>
              </a:solidFill>
            </a:endParaRP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1E5631"/>
                </a:solidFill>
              </a:rPr>
              <a:t>3</a:t>
            </a:r>
            <a:r>
              <a:rPr lang="tr-TR" sz="1800" dirty="0">
                <a:solidFill>
                  <a:srgbClr val="1E5631"/>
                </a:solidFill>
              </a:rPr>
              <a:t>-</a:t>
            </a:r>
            <a:r>
              <a:rPr lang="en-US" sz="1800" dirty="0">
                <a:solidFill>
                  <a:srgbClr val="1E5631"/>
                </a:solidFill>
              </a:rPr>
              <a:t>5× gross annual revenue of $940.8M</a:t>
            </a:r>
          </a:p>
          <a:p>
            <a:pPr>
              <a:lnSpc>
                <a:spcPct val="115000"/>
              </a:lnSpc>
              <a:spcBef>
                <a:spcPts val="400"/>
              </a:spcBef>
              <a:buNone/>
            </a:pPr>
            <a:r>
              <a:rPr lang="en-US" sz="1800" dirty="0">
                <a:solidFill>
                  <a:srgbClr val="2C6E42"/>
                </a:solidFill>
              </a:rPr>
              <a:t>Recurring license revenue, billed monthly by the utility.</a:t>
            </a:r>
          </a:p>
        </p:txBody>
      </p:sp>
    </p:spTree>
    <p:extLst>
      <p:ext uri="{BB962C8B-B14F-4D97-AF65-F5344CB8AC3E}">
        <p14:creationId xmlns:p14="http://schemas.microsoft.com/office/powerpoint/2010/main" val="3079619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9C259-D9F6-2E60-5BF1-041C62C5D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EnergyCite and Geothermal</a:t>
            </a:r>
          </a:p>
        </p:txBody>
      </p:sp>
      <p:sp>
        <p:nvSpPr>
          <p:cNvPr id="8" name="TitleRule">
            <a:extLst>
              <a:ext uri="{FF2B5EF4-FFF2-40B4-BE49-F238E27FC236}">
                <a16:creationId xmlns:a16="http://schemas.microsoft.com/office/drawing/2014/main" xmlns="" id="{D6E893AC-DA05-4988-8808-201997D51F6B}"/>
              </a:ext>
            </a:extLst>
          </p:cNvPr>
          <p:cNvSpPr/>
          <p:nvPr/>
        </p:nvSpPr>
        <p:spPr>
          <a:xfrm>
            <a:off x="838200" y="1489148"/>
            <a:ext cx="10515600" cy="38100"/>
          </a:xfrm>
          <a:prstGeom prst="rect">
            <a:avLst/>
          </a:prstGeom>
          <a:solidFill>
            <a:srgbClr val="1E56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01" name="Tab0"/>
          <p:cNvSpPr/>
          <p:nvPr/>
        </p:nvSpPr>
        <p:spPr>
          <a:xfrm>
            <a:off x="838200" y="1849828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211" name="Row0"/>
          <p:cNvSpPr/>
          <p:nvPr/>
        </p:nvSpPr>
        <p:spPr>
          <a:xfrm>
            <a:off x="1524000" y="1674568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Firm power needs firm metering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Always-on baseload still needs the </a:t>
            </a:r>
            <a:r>
              <a:rPr lang="en-US" b="1" dirty="0">
                <a:solidFill>
                  <a:srgbClr val="1E5631"/>
                </a:solidFill>
              </a:rPr>
              <a:t>measure-and-control layer</a:t>
            </a:r>
            <a:r>
              <a:rPr lang="en-US" dirty="0">
                <a:solidFill>
                  <a:srgbClr val="1E5631"/>
                </a:solidFill>
              </a:rPr>
              <a:t> we own.</a:t>
            </a:r>
          </a:p>
        </p:txBody>
      </p:sp>
      <p:sp>
        <p:nvSpPr>
          <p:cNvPr id="202" name="Tab1"/>
          <p:cNvSpPr/>
          <p:nvPr/>
        </p:nvSpPr>
        <p:spPr>
          <a:xfrm>
            <a:off x="838200" y="3082644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212" name="Row1"/>
          <p:cNvSpPr/>
          <p:nvPr/>
        </p:nvSpPr>
        <p:spPr>
          <a:xfrm>
            <a:off x="1524000" y="2892144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Same channel, nothing to build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The </a:t>
            </a:r>
            <a:r>
              <a:rPr lang="en-US" b="1" dirty="0">
                <a:solidFill>
                  <a:srgbClr val="1E5631"/>
                </a:solidFill>
              </a:rPr>
              <a:t>216 utilities we sell through</a:t>
            </a:r>
            <a:r>
              <a:rPr lang="en-US" dirty="0">
                <a:solidFill>
                  <a:srgbClr val="1E5631"/>
                </a:solidFill>
              </a:rPr>
              <a:t> are the buyers signing geothermal PPAs.</a:t>
            </a:r>
          </a:p>
        </p:txBody>
      </p:sp>
      <p:sp>
        <p:nvSpPr>
          <p:cNvPr id="203" name="Tab2"/>
          <p:cNvSpPr/>
          <p:nvPr/>
        </p:nvSpPr>
        <p:spPr>
          <a:xfrm>
            <a:off x="838200" y="43180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13" name="Row2"/>
          <p:cNvSpPr/>
          <p:nvPr/>
        </p:nvSpPr>
        <p:spPr>
          <a:xfrm>
            <a:off x="1524000" y="414020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Cheaper power, visible savings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Power below gas cost gives utilities a savings story </a:t>
            </a:r>
            <a:r>
              <a:rPr lang="en-US" b="1" dirty="0">
                <a:solidFill>
                  <a:srgbClr val="1E5631"/>
                </a:solidFill>
              </a:rPr>
              <a:t>our app makes visible</a:t>
            </a:r>
            <a:r>
              <a:rPr lang="en-US" dirty="0">
                <a:solidFill>
                  <a:srgbClr val="1E5631"/>
                </a:solidFill>
              </a:rPr>
              <a:t>.</a:t>
            </a:r>
          </a:p>
        </p:txBody>
      </p:sp>
      <p:sp>
        <p:nvSpPr>
          <p:cNvPr id="204" name="Tab3"/>
          <p:cNvSpPr/>
          <p:nvPr/>
        </p:nvSpPr>
        <p:spPr>
          <a:xfrm>
            <a:off x="838200" y="56388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14" name="Row3"/>
          <p:cNvSpPr/>
          <p:nvPr/>
        </p:nvSpPr>
        <p:spPr>
          <a:xfrm>
            <a:off x="1524000" y="543560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Fusion stays on the roadmap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Geothermal is the </a:t>
            </a:r>
            <a:r>
              <a:rPr lang="en-US" b="1" dirty="0">
                <a:solidFill>
                  <a:srgbClr val="1E5631"/>
                </a:solidFill>
              </a:rPr>
              <a:t>near-term revenue path</a:t>
            </a:r>
            <a:r>
              <a:rPr lang="en-US" dirty="0">
                <a:solidFill>
                  <a:srgbClr val="1E5631"/>
                </a:solidFill>
              </a:rPr>
              <a:t>; fusion is the long-horizon option.</a:t>
            </a:r>
          </a:p>
        </p:txBody>
      </p:sp>
      <p:sp>
        <p:nvSpPr>
          <p:cNvPr id="221" name="Div0"/>
          <p:cNvSpPr/>
          <p:nvPr/>
        </p:nvSpPr>
        <p:spPr>
          <a:xfrm>
            <a:off x="838200" y="2744824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2" name="Div1"/>
          <p:cNvSpPr/>
          <p:nvPr/>
        </p:nvSpPr>
        <p:spPr>
          <a:xfrm>
            <a:off x="838200" y="3962400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3" name="Div2"/>
          <p:cNvSpPr/>
          <p:nvPr/>
        </p:nvSpPr>
        <p:spPr>
          <a:xfrm>
            <a:off x="838200" y="5232400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51" name="Kicker"/>
          <p:cNvSpPr/>
          <p:nvPr/>
        </p:nvSpPr>
        <p:spPr>
          <a:xfrm>
            <a:off x="7543800" y="457200"/>
            <a:ext cx="3810000" cy="2286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r"/>
            <a:r>
              <a:rPr lang="en-US" sz="1000" b="1" spc="100">
                <a:solidFill>
                  <a:srgbClr val="8AAB92"/>
                </a:solidFill>
              </a:rPr>
              <a:t>ENERGYCITE, INC.</a:t>
            </a:r>
          </a:p>
        </p:txBody>
      </p:sp>
      <p:sp>
        <p:nvSpPr>
          <p:cNvPr id="261" name="Caption"/>
          <p:cNvSpPr/>
          <p:nvPr/>
        </p:nvSpPr>
        <p:spPr>
          <a:xfrm>
            <a:off x="7386918" y="5486400"/>
            <a:ext cx="4610100" cy="3048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600" b="1" spc="100" dirty="0">
                <a:solidFill>
                  <a:srgbClr val="2C6E42"/>
                </a:solidFill>
              </a:rPr>
              <a:t>GEOTHERMAL PLANT</a:t>
            </a:r>
          </a:p>
        </p:txBody>
      </p:sp>
      <p:pic>
        <p:nvPicPr>
          <p:cNvPr id="4" name="Picture 3" descr="Geothermal energy - Wikipedia">
            <a:extLst>
              <a:ext uri="{FF2B5EF4-FFF2-40B4-BE49-F238E27FC236}">
                <a16:creationId xmlns:a16="http://schemas.microsoft.com/office/drawing/2014/main" xmlns="" id="{EFAAAA7F-BA75-D537-14A6-729EC6372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918" y="2232212"/>
            <a:ext cx="4500282" cy="30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03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9C259-D9F6-2E60-5BF1-041C62C5D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Fusion: The Long Horizon</a:t>
            </a:r>
          </a:p>
        </p:txBody>
      </p:sp>
      <p:sp>
        <p:nvSpPr>
          <p:cNvPr id="8" name="TitleRule">
            <a:extLst>
              <a:ext uri="{FF2B5EF4-FFF2-40B4-BE49-F238E27FC236}">
                <a16:creationId xmlns:a16="http://schemas.microsoft.com/office/drawing/2014/main" xmlns="" id="{D6E893AC-DA05-4988-8808-201997D51F6B}"/>
              </a:ext>
            </a:extLst>
          </p:cNvPr>
          <p:cNvSpPr/>
          <p:nvPr/>
        </p:nvSpPr>
        <p:spPr>
          <a:xfrm>
            <a:off x="838200" y="1489148"/>
            <a:ext cx="10515600" cy="38100"/>
          </a:xfrm>
          <a:prstGeom prst="rect">
            <a:avLst/>
          </a:prstGeom>
          <a:solidFill>
            <a:srgbClr val="1E56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01" name="Tab0"/>
          <p:cNvSpPr/>
          <p:nvPr/>
        </p:nvSpPr>
        <p:spPr>
          <a:xfrm>
            <a:off x="838200" y="18542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211" name="Row0"/>
          <p:cNvSpPr/>
          <p:nvPr/>
        </p:nvSpPr>
        <p:spPr>
          <a:xfrm>
            <a:off x="1524000" y="167640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Where fusion stands today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Laboratory milestones are real, but commercial power remains </a:t>
            </a:r>
            <a:r>
              <a:rPr lang="en-US" b="1" dirty="0">
                <a:solidFill>
                  <a:srgbClr val="1E5631"/>
                </a:solidFill>
              </a:rPr>
              <a:t>decades out</a:t>
            </a:r>
            <a:r>
              <a:rPr lang="en-US" dirty="0">
                <a:solidFill>
                  <a:srgbClr val="1E5631"/>
                </a:solidFill>
              </a:rPr>
              <a:t>.</a:t>
            </a:r>
          </a:p>
        </p:txBody>
      </p:sp>
      <p:sp>
        <p:nvSpPr>
          <p:cNvPr id="202" name="Tab1"/>
          <p:cNvSpPr/>
          <p:nvPr/>
        </p:nvSpPr>
        <p:spPr>
          <a:xfrm>
            <a:off x="838200" y="29972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212" name="Row1"/>
          <p:cNvSpPr/>
          <p:nvPr/>
        </p:nvSpPr>
        <p:spPr>
          <a:xfrm>
            <a:off x="1524000" y="2854716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Why we still track it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Fusion is </a:t>
            </a:r>
            <a:r>
              <a:rPr lang="en-US" b="1" dirty="0">
                <a:solidFill>
                  <a:srgbClr val="1E5631"/>
                </a:solidFill>
              </a:rPr>
              <a:t>portable, fuel-dense power</a:t>
            </a:r>
            <a:r>
              <a:rPr lang="en-US" dirty="0">
                <a:solidFill>
                  <a:srgbClr val="1E5631"/>
                </a:solidFill>
              </a:rPr>
              <a:t> for uses geothermal can never reach.</a:t>
            </a:r>
          </a:p>
        </p:txBody>
      </p:sp>
      <p:sp>
        <p:nvSpPr>
          <p:cNvPr id="203" name="Tab2"/>
          <p:cNvSpPr/>
          <p:nvPr/>
        </p:nvSpPr>
        <p:spPr>
          <a:xfrm>
            <a:off x="838200" y="427482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13" name="Row2"/>
          <p:cNvSpPr/>
          <p:nvPr/>
        </p:nvSpPr>
        <p:spPr>
          <a:xfrm>
            <a:off x="1524000" y="408432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Our role does not change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Whatever generates the electron, the home still needs </a:t>
            </a:r>
            <a:r>
              <a:rPr lang="en-US" b="1" dirty="0">
                <a:solidFill>
                  <a:srgbClr val="1E5631"/>
                </a:solidFill>
              </a:rPr>
              <a:t>measurement and control</a:t>
            </a:r>
            <a:r>
              <a:rPr lang="en-US" dirty="0">
                <a:solidFill>
                  <a:srgbClr val="1E5631"/>
                </a:solidFill>
              </a:rPr>
              <a:t>.</a:t>
            </a:r>
          </a:p>
        </p:txBody>
      </p:sp>
      <p:sp>
        <p:nvSpPr>
          <p:cNvPr id="204" name="Tab3"/>
          <p:cNvSpPr/>
          <p:nvPr/>
        </p:nvSpPr>
        <p:spPr>
          <a:xfrm>
            <a:off x="838200" y="5549900"/>
            <a:ext cx="533400" cy="5334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14" name="Row3"/>
          <p:cNvSpPr/>
          <p:nvPr/>
        </p:nvSpPr>
        <p:spPr>
          <a:xfrm>
            <a:off x="1524000" y="5359400"/>
            <a:ext cx="5461000" cy="9144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2400" b="1" u="sng" dirty="0">
                <a:solidFill>
                  <a:srgbClr val="1E5631"/>
                </a:solidFill>
              </a:rPr>
              <a:t>Sequencing for investors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en-US" dirty="0">
                <a:solidFill>
                  <a:srgbClr val="1E5631"/>
                </a:solidFill>
              </a:rPr>
              <a:t>Geothermal funds this decade; fusion is </a:t>
            </a:r>
            <a:r>
              <a:rPr lang="en-US" b="1" dirty="0">
                <a:solidFill>
                  <a:srgbClr val="1E5631"/>
                </a:solidFill>
              </a:rPr>
              <a:t>optionality, not the base case</a:t>
            </a:r>
            <a:r>
              <a:rPr lang="en-US" dirty="0">
                <a:solidFill>
                  <a:srgbClr val="1E5631"/>
                </a:solidFill>
              </a:rPr>
              <a:t>.</a:t>
            </a:r>
          </a:p>
        </p:txBody>
      </p:sp>
      <p:sp>
        <p:nvSpPr>
          <p:cNvPr id="221" name="Div0"/>
          <p:cNvSpPr/>
          <p:nvPr/>
        </p:nvSpPr>
        <p:spPr>
          <a:xfrm>
            <a:off x="838200" y="2730351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2" name="Div1"/>
          <p:cNvSpPr/>
          <p:nvPr/>
        </p:nvSpPr>
        <p:spPr>
          <a:xfrm>
            <a:off x="838200" y="3943424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23" name="Div2"/>
          <p:cNvSpPr/>
          <p:nvPr/>
        </p:nvSpPr>
        <p:spPr>
          <a:xfrm>
            <a:off x="838200" y="5195047"/>
            <a:ext cx="6146800" cy="15240"/>
          </a:xfrm>
          <a:prstGeom prst="rect">
            <a:avLst/>
          </a:prstGeom>
          <a:solidFill>
            <a:srgbClr val="DCEBE0"/>
          </a:solidFill>
          <a:ln>
            <a:noFill/>
          </a:ln>
        </p:spPr>
        <p:txBody>
          <a:bodyPr/>
          <a:lstStyle/>
          <a:p>
            <a:endParaRPr sz="2400"/>
          </a:p>
        </p:txBody>
      </p:sp>
      <p:sp>
        <p:nvSpPr>
          <p:cNvPr id="251" name="Kicker"/>
          <p:cNvSpPr/>
          <p:nvPr/>
        </p:nvSpPr>
        <p:spPr>
          <a:xfrm>
            <a:off x="7543800" y="457200"/>
            <a:ext cx="3810000" cy="2286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r"/>
            <a:r>
              <a:rPr lang="en-US" sz="1000" b="1" spc="100">
                <a:solidFill>
                  <a:srgbClr val="8AAB92"/>
                </a:solidFill>
              </a:rPr>
              <a:t>ENERGYCITE, INC.</a:t>
            </a:r>
          </a:p>
        </p:txBody>
      </p:sp>
      <p:sp>
        <p:nvSpPr>
          <p:cNvPr id="261" name="Caption"/>
          <p:cNvSpPr/>
          <p:nvPr/>
        </p:nvSpPr>
        <p:spPr>
          <a:xfrm>
            <a:off x="7471903" y="4914308"/>
            <a:ext cx="4495800" cy="3048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600" b="1" spc="100" dirty="0">
                <a:solidFill>
                  <a:srgbClr val="2C6E42"/>
                </a:solidFill>
              </a:rPr>
              <a:t>FUSION RESEARCH FACILITY</a:t>
            </a:r>
          </a:p>
        </p:txBody>
      </p:sp>
      <p:pic>
        <p:nvPicPr>
          <p:cNvPr id="4" name="Picture 3" descr="MIT-designed project achieves major advance toward fusion energy | MIT Energy Initiative">
            <a:extLst>
              <a:ext uri="{FF2B5EF4-FFF2-40B4-BE49-F238E27FC236}">
                <a16:creationId xmlns:a16="http://schemas.microsoft.com/office/drawing/2014/main" xmlns="" id="{E6222014-2EBE-A58C-B614-1044E3CBD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256" y="1690825"/>
            <a:ext cx="4495799" cy="2997199"/>
          </a:xfrm>
          <a:prstGeom prst="rect">
            <a:avLst/>
          </a:prstGeom>
        </p:spPr>
      </p:pic>
      <p:sp>
        <p:nvSpPr>
          <p:cNvPr id="9020" name="Fusion Commitment Note"/>
          <p:cNvSpPr txBox="1"/>
          <p:nvPr/>
        </p:nvSpPr>
        <p:spPr>
          <a:xfrm>
            <a:off x="7382256" y="5314908"/>
            <a:ext cx="4495799" cy="820000"/>
          </a:xfrm>
          <a:prstGeom prst="roundRect">
            <a:avLst>
              <a:gd name="adj" fmla="val 8000"/>
            </a:avLst>
          </a:prstGeom>
          <a:solidFill>
            <a:srgbClr val="EDF6F0"/>
          </a:solidFill>
          <a:ln w="12700" cap="flat" cmpd="sng">
            <a:solidFill>
              <a:srgbClr val="1E5631"/>
            </a:solidFill>
            <a:prstDash val="solid"/>
          </a:ln>
        </p:spPr>
        <p:txBody>
          <a:bodyPr spcFirstLastPara="1" wrap="square" lIns="137160" tIns="91440" rIns="137160" bIns="9144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EnergyCite</a:t>
            </a:r>
            <a:r>
              <a:rPr lang="en-US" sz="1600" b="1" dirty="0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 plans on distributing most of its net earnings to fusion energy R&amp;D projects once its shareholder exit strategy has been executed.</a:t>
            </a:r>
            <a:endParaRPr sz="1600" b="1" dirty="0"/>
          </a:p>
        </p:txBody>
      </p:sp>
    </p:spTree>
    <p:extLst>
      <p:ext uri="{BB962C8B-B14F-4D97-AF65-F5344CB8AC3E}">
        <p14:creationId xmlns:p14="http://schemas.microsoft.com/office/powerpoint/2010/main" val="145737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Business Model</a:t>
            </a:r>
            <a:endParaRPr/>
          </a:p>
        </p:txBody>
      </p:sp>
      <p:sp>
        <p:nvSpPr>
          <p:cNvPr id="246" name="Google Shape;246;p5"/>
          <p:cNvSpPr txBox="1">
            <a:spLocks noGrp="1"/>
          </p:cNvSpPr>
          <p:nvPr>
            <p:ph type="body" idx="1"/>
          </p:nvPr>
        </p:nvSpPr>
        <p:spPr>
          <a:xfrm>
            <a:off x="534893" y="1829650"/>
            <a:ext cx="6624000" cy="44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216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$0.80 per home / month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1">
                <a:solidFill>
                  <a:srgbClr val="1E5631"/>
                </a:solidFill>
              </a:rPr>
              <a:t>Billed through the utility</a:t>
            </a:r>
            <a:r>
              <a:rPr lang="en-US" sz="2000" b="0">
                <a:solidFill>
                  <a:srgbClr val="1E5631"/>
                </a:solidFill>
              </a:rPr>
              <a:t>, with a small share paid back.</a:t>
            </a:r>
            <a:endParaRPr/>
          </a:p>
          <a:p>
            <a:pPr marL="285750" lvl="0" indent="-28575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rgbClr val="1E5631"/>
              </a:buClr>
              <a:buSzPts val="216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Very high margin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0">
                <a:solidFill>
                  <a:srgbClr val="1E5631"/>
                </a:solidFill>
              </a:rPr>
              <a:t>Runs on meters already installed, so </a:t>
            </a:r>
            <a:r>
              <a:rPr lang="en-US" sz="2000" b="1">
                <a:solidFill>
                  <a:srgbClr val="1E5631"/>
                </a:solidFill>
              </a:rPr>
              <a:t>costs stay low</a:t>
            </a:r>
            <a:r>
              <a:rPr lang="en-US" sz="2000" b="0">
                <a:solidFill>
                  <a:srgbClr val="1E5631"/>
                </a:solidFill>
              </a:rPr>
              <a:t>.</a:t>
            </a:r>
            <a:endParaRPr/>
          </a:p>
          <a:p>
            <a:pPr marL="285750" lvl="0" indent="-28575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rgbClr val="1E5631"/>
              </a:buClr>
              <a:buSzPts val="216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Recurring revenue</a:t>
            </a:r>
            <a:r>
              <a:rPr lang="en-US" sz="2000" u="sng"/>
              <a:t/>
            </a:r>
            <a:br>
              <a:rPr lang="en-US" sz="2000" u="sng"/>
            </a:br>
            <a:r>
              <a:rPr lang="en-US" sz="2000" b="1">
                <a:solidFill>
                  <a:srgbClr val="1E5631"/>
                </a:solidFill>
              </a:rPr>
              <a:t>Repeats every month</a:t>
            </a:r>
            <a:r>
              <a:rPr lang="en-US" sz="2000" b="0">
                <a:solidFill>
                  <a:srgbClr val="1E5631"/>
                </a:solidFill>
              </a:rPr>
              <a:t>, subscriber after subscriber.</a:t>
            </a:r>
            <a:endParaRPr/>
          </a:p>
          <a:p>
            <a:pPr marL="285750" lvl="0" indent="-285750" algn="l" rtl="0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rgbClr val="1E5631"/>
              </a:buClr>
              <a:buSzPts val="2160"/>
              <a:buFont typeface="Arial"/>
              <a:buChar char="•"/>
            </a:pPr>
            <a:r>
              <a:rPr lang="en-US" sz="2400" b="1" u="sng">
                <a:solidFill>
                  <a:srgbClr val="1E5631"/>
                </a:solidFill>
              </a:rPr>
              <a:t>$940.8M potential</a:t>
            </a:r>
            <a:r>
              <a:rPr lang="en-US" sz="2000"/>
              <a:t/>
            </a:r>
            <a:br>
              <a:rPr lang="en-US" sz="2000"/>
            </a:br>
            <a:r>
              <a:rPr lang="en-US" sz="2000" b="1">
                <a:solidFill>
                  <a:srgbClr val="1E5631"/>
                </a:solidFill>
              </a:rPr>
              <a:t>Within three years </a:t>
            </a:r>
            <a:r>
              <a:rPr lang="en-US" sz="2000" b="0">
                <a:solidFill>
                  <a:srgbClr val="1E5631"/>
                </a:solidFill>
              </a:rPr>
              <a:t>of beta (full take-up) at today's price.</a:t>
            </a:r>
            <a:endParaRPr/>
          </a:p>
        </p:txBody>
      </p:sp>
      <p:sp>
        <p:nvSpPr>
          <p:cNvPr id="247" name="Google Shape;247;p5"/>
          <p:cNvSpPr/>
          <p:nvPr/>
        </p:nvSpPr>
        <p:spPr>
          <a:xfrm>
            <a:off x="838200" y="1612900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7321550" y="29273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7588250" y="38290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8909050" y="38290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9709150" y="42100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9899650" y="32575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10775950" y="33972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10941050" y="4540250"/>
            <a:ext cx="165000" cy="165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5"/>
          <p:cNvSpPr txBox="1"/>
          <p:nvPr/>
        </p:nvSpPr>
        <p:spPr>
          <a:xfrm>
            <a:off x="6903210" y="2050689"/>
            <a:ext cx="4775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U.S. MARKET REACH</a:t>
            </a:r>
            <a:endParaRPr/>
          </a:p>
        </p:txBody>
      </p:sp>
      <p:sp>
        <p:nvSpPr>
          <p:cNvPr id="256" name="Google Shape;256;p5"/>
          <p:cNvSpPr txBox="1"/>
          <p:nvPr/>
        </p:nvSpPr>
        <p:spPr>
          <a:xfrm>
            <a:off x="6593325" y="5374526"/>
            <a:ext cx="533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98M homes reachable across 216 utilities</a:t>
            </a:r>
            <a:endParaRPr/>
          </a:p>
        </p:txBody>
      </p:sp>
      <p:pic>
        <p:nvPicPr>
          <p:cNvPr id="257" name="Google Shape;257;p5" descr="USA Population Density Map | MapBusinessOn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2725" y="2584269"/>
            <a:ext cx="4775201" cy="2654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115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"/>
          <p:cNvSpPr txBox="1">
            <a:spLocks noGrp="1"/>
          </p:cNvSpPr>
          <p:nvPr>
            <p:ph type="title"/>
          </p:nvPr>
        </p:nvSpPr>
        <p:spPr>
          <a:xfrm>
            <a:off x="838200" y="12738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5631"/>
              </a:buClr>
              <a:buSzPts val="4400"/>
              <a:buFont typeface="Calibri"/>
              <a:buNone/>
            </a:pPr>
            <a:r>
              <a:rPr lang="en-US" b="1"/>
              <a:t>Revenue Potential</a:t>
            </a:r>
            <a:endParaRPr/>
          </a:p>
        </p:txBody>
      </p:sp>
      <p:graphicFrame>
        <p:nvGraphicFramePr>
          <p:cNvPr id="263" name="Google Shape;263;p6"/>
          <p:cNvGraphicFramePr/>
          <p:nvPr>
            <p:extLst>
              <p:ext uri="{D42A27DB-BD31-4B8C-83A1-F6EECF244321}">
                <p14:modId xmlns:p14="http://schemas.microsoft.com/office/powerpoint/2010/main" val="2235051348"/>
              </p:ext>
            </p:extLst>
          </p:nvPr>
        </p:nvGraphicFramePr>
        <p:xfrm>
          <a:off x="1246093" y="1658665"/>
          <a:ext cx="9699825" cy="4596550"/>
        </p:xfrm>
        <a:graphic>
          <a:graphicData uri="http://schemas.openxmlformats.org/drawingml/2006/table">
            <a:tbl>
              <a:tblPr firstRow="1" bandRow="1">
                <a:noFill/>
                <a:tableStyleId>{D3F7CE7A-6C43-4DC7-8214-CED88FEAEA99}</a:tableStyleId>
              </a:tblPr>
              <a:tblGrid>
                <a:gridCol w="3233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3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33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FFFFFF"/>
                          </a:solidFill>
                        </a:rPr>
                        <a:t>Market penetration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1E56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FFFFFF"/>
                          </a:solidFill>
                        </a:rPr>
                        <a:t>Subscribers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1E56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FFFFFF"/>
                          </a:solidFill>
                        </a:rPr>
                        <a:t>Annual recurring revenue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1E56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1%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980,000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$9.4M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5%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4,900,000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$47.0M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10%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9,800,000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$94.1M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25%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24,500,000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$235.2M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50%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49,000,000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$470.4M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6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100% (full market)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98,000,000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$940.8M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EDF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4" name="Google Shape;264;p6"/>
          <p:cNvSpPr/>
          <p:nvPr/>
        </p:nvSpPr>
        <p:spPr>
          <a:xfrm>
            <a:off x="838200" y="1475809"/>
            <a:ext cx="10515600" cy="38100"/>
          </a:xfrm>
          <a:prstGeom prst="rect">
            <a:avLst/>
          </a:prstGeom>
          <a:solidFill>
            <a:srgbClr val="1E56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6"/>
          <p:cNvSpPr txBox="1"/>
          <p:nvPr/>
        </p:nvSpPr>
        <p:spPr>
          <a:xfrm>
            <a:off x="1650999" y="1121477"/>
            <a:ext cx="8889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1E5631"/>
                </a:solidFill>
                <a:latin typeface="Calibri"/>
                <a:ea typeface="Calibri"/>
                <a:cs typeface="Calibri"/>
                <a:sym typeface="Calibri"/>
              </a:rPr>
              <a:t>($ in USD; annual recurring revenue)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 [1784434754479]">
  <a:themeElements>
    <a:clrScheme name="Office">
      <a:dk1>
        <a:srgbClr val="1E5631"/>
      </a:dk1>
      <a:lt1>
        <a:srgbClr val="FFFFFF"/>
      </a:lt1>
      <a:dk2>
        <a:srgbClr val="0C2A18"/>
      </a:dk2>
      <a:lt2>
        <a:srgbClr val="EDF6F0"/>
      </a:lt2>
      <a:accent1>
        <a:srgbClr val="1E5631"/>
      </a:accent1>
      <a:accent2>
        <a:srgbClr val="4E9463"/>
      </a:accent2>
      <a:accent3>
        <a:srgbClr val="8AAB92"/>
      </a:accent3>
      <a:accent4>
        <a:srgbClr val="2C6E42"/>
      </a:accent4>
      <a:accent5>
        <a:srgbClr val="4E9463"/>
      </a:accent5>
      <a:accent6>
        <a:srgbClr val="A7CBAF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 [1784434754479]">
  <a:themeElements>
    <a:clrScheme name="Office">
      <a:dk1>
        <a:srgbClr val="1E5631"/>
      </a:dk1>
      <a:lt1>
        <a:srgbClr val="FFFFFF"/>
      </a:lt1>
      <a:dk2>
        <a:srgbClr val="0C2A18"/>
      </a:dk2>
      <a:lt2>
        <a:srgbClr val="EDF6F0"/>
      </a:lt2>
      <a:accent1>
        <a:srgbClr val="1E5631"/>
      </a:accent1>
      <a:accent2>
        <a:srgbClr val="4E9463"/>
      </a:accent2>
      <a:accent3>
        <a:srgbClr val="8AAB92"/>
      </a:accent3>
      <a:accent4>
        <a:srgbClr val="2C6E42"/>
      </a:accent4>
      <a:accent5>
        <a:srgbClr val="4E9463"/>
      </a:accent5>
      <a:accent6>
        <a:srgbClr val="A7CBAF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C202AF-FD45-408A-86BA-C74149322896}">
  <we:reference id="WA200010725" version="1.0.0.1" store="Omex" storeType="OMEX"/>
  <we:alternateReferences>
    <we:reference id="WA200010725" version="1.0.0.1" store="WA200010725" storeType="OMEX"/>
  </we:alternateReferences>
  <we:properties>
    <we:property name="claude.fileId" value="&quot;3896a513-61ee-4a40-8faf-774dd5735fae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1059</Words>
  <Application>Microsoft Office PowerPoint</Application>
  <PresentationFormat>Custom</PresentationFormat>
  <Paragraphs>197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 [1784434754479]</vt:lpstr>
      <vt:lpstr>Office Theme [1784434754479]</vt:lpstr>
      <vt:lpstr>PowerPoint Presentation</vt:lpstr>
      <vt:lpstr>Overview</vt:lpstr>
      <vt:lpstr>The Product</vt:lpstr>
      <vt:lpstr>Market Opportunity</vt:lpstr>
      <vt:lpstr>Market Size and Third-Year Revenue</vt:lpstr>
      <vt:lpstr>EnergyCite and Geothermal</vt:lpstr>
      <vt:lpstr>Fusion: The Long Horizon</vt:lpstr>
      <vt:lpstr>Business Model</vt:lpstr>
      <vt:lpstr>Revenue Potential</vt:lpstr>
      <vt:lpstr>Competitive Moat</vt:lpstr>
      <vt:lpstr>Milestones</vt:lpstr>
      <vt:lpstr>Team</vt:lpstr>
      <vt:lpstr>The Raise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Abhijoy Shome</dc:creator>
  <cp:lastModifiedBy>user</cp:lastModifiedBy>
  <cp:revision>5</cp:revision>
  <dcterms:created xsi:type="dcterms:W3CDTF">2026-07-15T19:57:06Z</dcterms:created>
  <dcterms:modified xsi:type="dcterms:W3CDTF">2026-09-07T20:57:02Z</dcterms:modified>
</cp:coreProperties>
</file>